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62" r:id="rId2"/>
    <p:sldId id="257" r:id="rId3"/>
    <p:sldId id="271" r:id="rId4"/>
    <p:sldId id="283" r:id="rId5"/>
    <p:sldId id="258" r:id="rId6"/>
    <p:sldId id="259" r:id="rId7"/>
    <p:sldId id="260" r:id="rId8"/>
    <p:sldId id="263" r:id="rId9"/>
    <p:sldId id="272" r:id="rId10"/>
    <p:sldId id="274" r:id="rId11"/>
    <p:sldId id="273" r:id="rId12"/>
    <p:sldId id="275" r:id="rId13"/>
    <p:sldId id="276" r:id="rId14"/>
    <p:sldId id="277" r:id="rId15"/>
    <p:sldId id="278" r:id="rId16"/>
    <p:sldId id="279" r:id="rId17"/>
    <p:sldId id="280" r:id="rId18"/>
    <p:sldId id="281" r:id="rId19"/>
    <p:sldId id="285" r:id="rId20"/>
    <p:sldId id="282" r:id="rId21"/>
    <p:sldId id="269" r:id="rId22"/>
    <p:sldId id="261" r:id="rId23"/>
    <p:sldId id="265" r:id="rId24"/>
    <p:sldId id="266" r:id="rId25"/>
    <p:sldId id="267" r:id="rId26"/>
    <p:sldId id="28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3" d="100"/>
          <a:sy n="113" d="100"/>
        </p:scale>
        <p:origin x="4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634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190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F16868-8199-4C2C-A5B1-63AEE139F88E}"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909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D9FF7F-6988-44CC-821B-644E70CD2F73}"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62288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12C299-16B2-4475-990D-751901EACC14}"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568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FE86839-B9D8-4651-8783-F325ECE74E65}" type="datetimeFigureOut">
              <a:rPr lang="en-US" smtClean="0"/>
              <a:t>11/23/2022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1734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D484F64-32F6-45C5-931F-ADC1662401D0}" type="datetimeFigureOut">
              <a:rPr lang="en-US" smtClean="0"/>
              <a:t>11/23/2022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9525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3181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494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0979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873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025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688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231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797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667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152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E451C3-0FF4-47C4-B829-773ADF60F88C}" type="datetimeFigureOut">
              <a:rPr lang="en-US" smtClean="0"/>
              <a:t>11/23/2022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6012482"/>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oi.org/10.1002/hep.3164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4BF3DC-2AE7-4818-F603-440F59B35D20}"/>
              </a:ext>
            </a:extLst>
          </p:cNvPr>
          <p:cNvPicPr>
            <a:picLocks noChangeAspect="1"/>
          </p:cNvPicPr>
          <p:nvPr/>
        </p:nvPicPr>
        <p:blipFill>
          <a:blip r:embed="rId2"/>
          <a:stretch>
            <a:fillRect/>
          </a:stretch>
        </p:blipFill>
        <p:spPr>
          <a:xfrm>
            <a:off x="1830855" y="201706"/>
            <a:ext cx="8530290" cy="6454587"/>
          </a:xfrm>
          <a:prstGeom prst="rect">
            <a:avLst/>
          </a:prstGeom>
        </p:spPr>
      </p:pic>
    </p:spTree>
    <p:extLst>
      <p:ext uri="{BB962C8B-B14F-4D97-AF65-F5344CB8AC3E}">
        <p14:creationId xmlns:p14="http://schemas.microsoft.com/office/powerpoint/2010/main" val="3461666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967E-8CC3-3AD8-2472-7540C9A5F1EA}"/>
              </a:ext>
            </a:extLst>
          </p:cNvPr>
          <p:cNvSpPr>
            <a:spLocks noGrp="1"/>
          </p:cNvSpPr>
          <p:nvPr>
            <p:ph type="title"/>
          </p:nvPr>
        </p:nvSpPr>
        <p:spPr/>
        <p:txBody>
          <a:bodyPr>
            <a:normAutofit/>
          </a:bodyPr>
          <a:lstStyle/>
          <a:p>
            <a:pPr algn="just"/>
            <a:r>
              <a:rPr lang="en-US" sz="1800" cap="none" dirty="0"/>
              <a:t>There Are Several Concomitant Situations That Significantly Impact</a:t>
            </a:r>
            <a:r>
              <a:rPr lang="fa-IR" sz="1800" cap="none" dirty="0"/>
              <a:t> </a:t>
            </a:r>
            <a:r>
              <a:rPr lang="en-US" sz="1800" cap="none" dirty="0"/>
              <a:t>On Hemostasis.</a:t>
            </a:r>
            <a:r>
              <a:rPr lang="fa-IR" sz="1800" cap="none" dirty="0"/>
              <a:t> </a:t>
            </a:r>
            <a:r>
              <a:rPr lang="en-US" sz="1800" cap="none" dirty="0"/>
              <a:t>They Are Not Assessed By The Laboratory Tests But</a:t>
            </a:r>
            <a:r>
              <a:rPr lang="fa-IR" sz="1800" cap="none" dirty="0"/>
              <a:t> </a:t>
            </a:r>
            <a:r>
              <a:rPr lang="en-US" sz="1800" cap="none" dirty="0"/>
              <a:t>Need To Be Acknowledged, Because</a:t>
            </a:r>
            <a:r>
              <a:rPr lang="fa-IR" sz="1800" cap="none" dirty="0"/>
              <a:t> </a:t>
            </a:r>
            <a:r>
              <a:rPr lang="en-US" sz="1800" cap="none" dirty="0"/>
              <a:t>They Can Tip The Balance.</a:t>
            </a:r>
          </a:p>
        </p:txBody>
      </p:sp>
      <p:sp>
        <p:nvSpPr>
          <p:cNvPr id="3" name="Content Placeholder 2">
            <a:extLst>
              <a:ext uri="{FF2B5EF4-FFF2-40B4-BE49-F238E27FC236}">
                <a16:creationId xmlns:a16="http://schemas.microsoft.com/office/drawing/2014/main" id="{D22E52FB-9A3A-7264-D8E8-056815B29FEA}"/>
              </a:ext>
            </a:extLst>
          </p:cNvPr>
          <p:cNvSpPr>
            <a:spLocks noGrp="1"/>
          </p:cNvSpPr>
          <p:nvPr>
            <p:ph idx="1"/>
          </p:nvPr>
        </p:nvSpPr>
        <p:spPr/>
        <p:txBody>
          <a:bodyPr>
            <a:normAutofit/>
          </a:bodyPr>
          <a:lstStyle/>
          <a:p>
            <a:pPr marL="0" indent="0" algn="just">
              <a:buNone/>
            </a:pPr>
            <a:r>
              <a:rPr lang="en-US" dirty="0"/>
              <a:t>5. Occult bleeding from gastrointestinal origin is common in patients with cirrhosis and can lead to iron deficiency that may increase the risk of clotting. Hypercoagulability in children with iron deficiency can be detected by </a:t>
            </a:r>
            <a:r>
              <a:rPr lang="en-US" dirty="0" err="1"/>
              <a:t>thromboelastometry</a:t>
            </a:r>
            <a:r>
              <a:rPr lang="en-US" dirty="0"/>
              <a:t>.</a:t>
            </a:r>
          </a:p>
          <a:p>
            <a:pPr marL="0" indent="0" algn="just">
              <a:buNone/>
            </a:pPr>
            <a:r>
              <a:rPr lang="en-US" dirty="0"/>
              <a:t>6. Although controversial, bleeding can be attributed to hyperfibrinolysis. Current laboratory measures do not assess fibrinolysis, and </a:t>
            </a:r>
            <a:r>
              <a:rPr lang="en-US" dirty="0" err="1"/>
              <a:t>thromboelastometry</a:t>
            </a:r>
            <a:r>
              <a:rPr lang="en-US" dirty="0"/>
              <a:t> may not be sensitive enough to detect it. Hyperfibrinolysis can cause spontaneous mucocutaneous and other unusual bleeding manifestations and is more common in patients with decompensated cirrhosis and in those with acute liver failure.</a:t>
            </a:r>
          </a:p>
        </p:txBody>
      </p:sp>
    </p:spTree>
    <p:extLst>
      <p:ext uri="{BB962C8B-B14F-4D97-AF65-F5344CB8AC3E}">
        <p14:creationId xmlns:p14="http://schemas.microsoft.com/office/powerpoint/2010/main" val="233908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BC54-DF1C-2AD0-C3E2-A493BBC17640}"/>
              </a:ext>
            </a:extLst>
          </p:cNvPr>
          <p:cNvSpPr>
            <a:spLocks noGrp="1"/>
          </p:cNvSpPr>
          <p:nvPr>
            <p:ph type="title"/>
          </p:nvPr>
        </p:nvSpPr>
        <p:spPr/>
        <p:txBody>
          <a:bodyPr/>
          <a:lstStyle/>
          <a:p>
            <a:r>
              <a:rPr lang="en-US" cap="none" dirty="0"/>
              <a:t>Thresholds and Bleeding Risk</a:t>
            </a:r>
          </a:p>
        </p:txBody>
      </p:sp>
      <p:sp>
        <p:nvSpPr>
          <p:cNvPr id="3" name="Content Placeholder 2">
            <a:extLst>
              <a:ext uri="{FF2B5EF4-FFF2-40B4-BE49-F238E27FC236}">
                <a16:creationId xmlns:a16="http://schemas.microsoft.com/office/drawing/2014/main" id="{9A7FA221-D77B-2BAD-10C4-631DC257D63C}"/>
              </a:ext>
            </a:extLst>
          </p:cNvPr>
          <p:cNvSpPr>
            <a:spLocks noGrp="1"/>
          </p:cNvSpPr>
          <p:nvPr>
            <p:ph idx="1"/>
          </p:nvPr>
        </p:nvSpPr>
        <p:spPr/>
        <p:txBody>
          <a:bodyPr>
            <a:normAutofit fontScale="85000" lnSpcReduction="10000"/>
          </a:bodyPr>
          <a:lstStyle/>
          <a:p>
            <a:pPr algn="just"/>
            <a:r>
              <a:rPr lang="en-US" dirty="0"/>
              <a:t>INR was developed to monitor anticoagulation with warfarin. The administration of fresh frozen plasma before an invasive procedure can worsen portal hypertension and in addition does not change thrombin production</a:t>
            </a:r>
          </a:p>
          <a:p>
            <a:pPr algn="just"/>
            <a:r>
              <a:rPr lang="en-US" dirty="0">
                <a:solidFill>
                  <a:srgbClr val="FFFF00"/>
                </a:solidFill>
              </a:rPr>
              <a:t>platelet levels over 50,000 mL promote thrombin generation</a:t>
            </a:r>
          </a:p>
          <a:p>
            <a:pPr algn="just"/>
            <a:r>
              <a:rPr lang="en-US" dirty="0"/>
              <a:t>The most accepted target for platelet prophylaxis is the cut off less than 50,000 m/L platelets;</a:t>
            </a:r>
          </a:p>
          <a:p>
            <a:pPr algn="just"/>
            <a:r>
              <a:rPr lang="en-US" dirty="0">
                <a:solidFill>
                  <a:srgbClr val="FFFF00"/>
                </a:solidFill>
              </a:rPr>
              <a:t>the thresholds vary depending on the risk of the procedure and concomitant clinical scenario . This value has ranged between 30.000 and 75.000</a:t>
            </a:r>
          </a:p>
          <a:p>
            <a:pPr algn="just"/>
            <a:r>
              <a:rPr lang="en-US" dirty="0"/>
              <a:t>Bleeding on admission, platelet count less than 30,000 u/L, fibrinogen level less than 60 mg/dL, and activated partial thromboplastin time values greater than 100 seconds were the strongest independent predictors for new onset of major bleeding in a multivariate regression analysis.</a:t>
            </a:r>
          </a:p>
        </p:txBody>
      </p:sp>
    </p:spTree>
    <p:extLst>
      <p:ext uri="{BB962C8B-B14F-4D97-AF65-F5344CB8AC3E}">
        <p14:creationId xmlns:p14="http://schemas.microsoft.com/office/powerpoint/2010/main" val="337973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9312-591B-12DC-9759-C5229B198EA9}"/>
              </a:ext>
            </a:extLst>
          </p:cNvPr>
          <p:cNvSpPr>
            <a:spLocks noGrp="1"/>
          </p:cNvSpPr>
          <p:nvPr>
            <p:ph type="title"/>
          </p:nvPr>
        </p:nvSpPr>
        <p:spPr>
          <a:xfrm>
            <a:off x="919119" y="-244549"/>
            <a:ext cx="10353761" cy="1326321"/>
          </a:xfrm>
        </p:spPr>
        <p:txBody>
          <a:bodyPr/>
          <a:lstStyle/>
          <a:p>
            <a:r>
              <a:rPr lang="en-US" cap="none" dirty="0"/>
              <a:t>Clinical Scenarios</a:t>
            </a:r>
          </a:p>
        </p:txBody>
      </p:sp>
      <p:pic>
        <p:nvPicPr>
          <p:cNvPr id="4" name="Content Placeholder 3">
            <a:extLst>
              <a:ext uri="{FF2B5EF4-FFF2-40B4-BE49-F238E27FC236}">
                <a16:creationId xmlns:a16="http://schemas.microsoft.com/office/drawing/2014/main" id="{BF9A5FA9-774C-67CA-55F2-C6823C3606B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2179" y="764213"/>
            <a:ext cx="7738510" cy="6008726"/>
          </a:xfrm>
          <a:prstGeom prst="rect">
            <a:avLst/>
          </a:prstGeom>
          <a:noFill/>
          <a:ln>
            <a:noFill/>
          </a:ln>
        </p:spPr>
      </p:pic>
    </p:spTree>
    <p:extLst>
      <p:ext uri="{BB962C8B-B14F-4D97-AF65-F5344CB8AC3E}">
        <p14:creationId xmlns:p14="http://schemas.microsoft.com/office/powerpoint/2010/main" val="413843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A2421-5E2B-28EB-4DEB-225F519AA3EB}"/>
              </a:ext>
            </a:extLst>
          </p:cNvPr>
          <p:cNvSpPr>
            <a:spLocks noGrp="1"/>
          </p:cNvSpPr>
          <p:nvPr>
            <p:ph type="title"/>
          </p:nvPr>
        </p:nvSpPr>
        <p:spPr/>
        <p:txBody>
          <a:bodyPr>
            <a:normAutofit/>
          </a:bodyPr>
          <a:lstStyle/>
          <a:p>
            <a:pPr algn="l"/>
            <a:r>
              <a:rPr lang="en-US" cap="none" dirty="0"/>
              <a:t>Prophylactic Transfusion</a:t>
            </a:r>
            <a:br>
              <a:rPr lang="en-US" cap="none" dirty="0"/>
            </a:br>
            <a:r>
              <a:rPr lang="en-US" sz="2700" cap="none" dirty="0"/>
              <a:t>Prophylaxis Of Bleeding Before Invasive Procedures</a:t>
            </a:r>
          </a:p>
        </p:txBody>
      </p:sp>
      <p:sp>
        <p:nvSpPr>
          <p:cNvPr id="3" name="Content Placeholder 2">
            <a:extLst>
              <a:ext uri="{FF2B5EF4-FFF2-40B4-BE49-F238E27FC236}">
                <a16:creationId xmlns:a16="http://schemas.microsoft.com/office/drawing/2014/main" id="{B196230B-EDAD-84EA-E71E-08F9D6EF57C9}"/>
              </a:ext>
            </a:extLst>
          </p:cNvPr>
          <p:cNvSpPr>
            <a:spLocks noGrp="1"/>
          </p:cNvSpPr>
          <p:nvPr>
            <p:ph idx="1"/>
          </p:nvPr>
        </p:nvSpPr>
        <p:spPr>
          <a:xfrm>
            <a:off x="913794" y="2372510"/>
            <a:ext cx="10353762" cy="3695136"/>
          </a:xfrm>
        </p:spPr>
        <p:txBody>
          <a:bodyPr>
            <a:normAutofit/>
          </a:bodyPr>
          <a:lstStyle/>
          <a:p>
            <a:pPr algn="just"/>
            <a:r>
              <a:rPr lang="en-US" sz="2800" dirty="0"/>
              <a:t>There are no data to support a specific INR or platelet cutoff in which procedural bleeding risk is elevated. Therefore, because no solid data support transfusion thresholds, decisions need to be individualized.</a:t>
            </a:r>
          </a:p>
        </p:txBody>
      </p:sp>
    </p:spTree>
    <p:extLst>
      <p:ext uri="{BB962C8B-B14F-4D97-AF65-F5344CB8AC3E}">
        <p14:creationId xmlns:p14="http://schemas.microsoft.com/office/powerpoint/2010/main" val="178420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0BF1-CEE6-2A46-CCBA-6EA14C9810CB}"/>
              </a:ext>
            </a:extLst>
          </p:cNvPr>
          <p:cNvSpPr>
            <a:spLocks noGrp="1"/>
          </p:cNvSpPr>
          <p:nvPr>
            <p:ph type="title"/>
          </p:nvPr>
        </p:nvSpPr>
        <p:spPr/>
        <p:txBody>
          <a:bodyPr/>
          <a:lstStyle/>
          <a:p>
            <a:r>
              <a:rPr lang="en-US" cap="none" dirty="0"/>
              <a:t>Thrombocytopenia</a:t>
            </a:r>
          </a:p>
        </p:txBody>
      </p:sp>
      <p:pic>
        <p:nvPicPr>
          <p:cNvPr id="5" name="Content Placeholder 4">
            <a:extLst>
              <a:ext uri="{FF2B5EF4-FFF2-40B4-BE49-F238E27FC236}">
                <a16:creationId xmlns:a16="http://schemas.microsoft.com/office/drawing/2014/main" id="{E916289D-826B-1E2F-F525-FFF8AA834C4A}"/>
              </a:ext>
            </a:extLst>
          </p:cNvPr>
          <p:cNvPicPr>
            <a:picLocks noGrp="1" noChangeAspect="1"/>
          </p:cNvPicPr>
          <p:nvPr>
            <p:ph idx="1"/>
          </p:nvPr>
        </p:nvPicPr>
        <p:blipFill>
          <a:blip r:embed="rId2"/>
          <a:stretch>
            <a:fillRect/>
          </a:stretch>
        </p:blipFill>
        <p:spPr>
          <a:xfrm>
            <a:off x="596641" y="1815940"/>
            <a:ext cx="3280812" cy="2465296"/>
          </a:xfrm>
          <a:prstGeom prst="rect">
            <a:avLst/>
          </a:prstGeom>
        </p:spPr>
      </p:pic>
      <p:pic>
        <p:nvPicPr>
          <p:cNvPr id="6" name="Picture 5">
            <a:extLst>
              <a:ext uri="{FF2B5EF4-FFF2-40B4-BE49-F238E27FC236}">
                <a16:creationId xmlns:a16="http://schemas.microsoft.com/office/drawing/2014/main" id="{9496869C-FC09-380D-5D96-AC9918199C9D}"/>
              </a:ext>
            </a:extLst>
          </p:cNvPr>
          <p:cNvPicPr>
            <a:picLocks noChangeAspect="1"/>
          </p:cNvPicPr>
          <p:nvPr/>
        </p:nvPicPr>
        <p:blipFill>
          <a:blip r:embed="rId3"/>
          <a:stretch>
            <a:fillRect/>
          </a:stretch>
        </p:blipFill>
        <p:spPr>
          <a:xfrm>
            <a:off x="6696943" y="2221115"/>
            <a:ext cx="5190256" cy="2700965"/>
          </a:xfrm>
          <a:prstGeom prst="rect">
            <a:avLst/>
          </a:prstGeom>
        </p:spPr>
      </p:pic>
      <p:pic>
        <p:nvPicPr>
          <p:cNvPr id="7" name="Picture 6">
            <a:extLst>
              <a:ext uri="{FF2B5EF4-FFF2-40B4-BE49-F238E27FC236}">
                <a16:creationId xmlns:a16="http://schemas.microsoft.com/office/drawing/2014/main" id="{8DF9DDD4-E270-1903-C769-E754EDFBF6C6}"/>
              </a:ext>
            </a:extLst>
          </p:cNvPr>
          <p:cNvPicPr>
            <a:picLocks noChangeAspect="1"/>
          </p:cNvPicPr>
          <p:nvPr/>
        </p:nvPicPr>
        <p:blipFill>
          <a:blip r:embed="rId4"/>
          <a:stretch>
            <a:fillRect/>
          </a:stretch>
        </p:blipFill>
        <p:spPr>
          <a:xfrm>
            <a:off x="596641" y="4161254"/>
            <a:ext cx="6710030" cy="3201350"/>
          </a:xfrm>
          <a:prstGeom prst="rect">
            <a:avLst/>
          </a:prstGeom>
        </p:spPr>
      </p:pic>
    </p:spTree>
    <p:extLst>
      <p:ext uri="{BB962C8B-B14F-4D97-AF65-F5344CB8AC3E}">
        <p14:creationId xmlns:p14="http://schemas.microsoft.com/office/powerpoint/2010/main" val="335091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C64E8-61E2-A600-9156-4433686BD5D3}"/>
              </a:ext>
            </a:extLst>
          </p:cNvPr>
          <p:cNvSpPr>
            <a:spLocks noGrp="1"/>
          </p:cNvSpPr>
          <p:nvPr>
            <p:ph type="title"/>
          </p:nvPr>
        </p:nvSpPr>
        <p:spPr/>
        <p:txBody>
          <a:bodyPr/>
          <a:lstStyle/>
          <a:p>
            <a:r>
              <a:rPr lang="en-US" cap="none" dirty="0"/>
              <a:t>Factor Deficiencies</a:t>
            </a:r>
          </a:p>
        </p:txBody>
      </p:sp>
      <p:pic>
        <p:nvPicPr>
          <p:cNvPr id="4" name="Content Placeholder 3">
            <a:extLst>
              <a:ext uri="{FF2B5EF4-FFF2-40B4-BE49-F238E27FC236}">
                <a16:creationId xmlns:a16="http://schemas.microsoft.com/office/drawing/2014/main" id="{6A2DBDD8-1BB5-2C21-BB69-1F2CA407B582}"/>
              </a:ext>
            </a:extLst>
          </p:cNvPr>
          <p:cNvPicPr>
            <a:picLocks noGrp="1" noChangeAspect="1"/>
          </p:cNvPicPr>
          <p:nvPr>
            <p:ph idx="1"/>
          </p:nvPr>
        </p:nvPicPr>
        <p:blipFill>
          <a:blip r:embed="rId2"/>
          <a:stretch>
            <a:fillRect/>
          </a:stretch>
        </p:blipFill>
        <p:spPr>
          <a:xfrm>
            <a:off x="463093" y="1935921"/>
            <a:ext cx="3130738" cy="2552369"/>
          </a:xfrm>
          <a:prstGeom prst="rect">
            <a:avLst/>
          </a:prstGeom>
        </p:spPr>
      </p:pic>
      <p:pic>
        <p:nvPicPr>
          <p:cNvPr id="5" name="Picture 4">
            <a:extLst>
              <a:ext uri="{FF2B5EF4-FFF2-40B4-BE49-F238E27FC236}">
                <a16:creationId xmlns:a16="http://schemas.microsoft.com/office/drawing/2014/main" id="{58072480-933B-748B-FD64-8F3D33F355C9}"/>
              </a:ext>
            </a:extLst>
          </p:cNvPr>
          <p:cNvPicPr>
            <a:picLocks noChangeAspect="1"/>
          </p:cNvPicPr>
          <p:nvPr/>
        </p:nvPicPr>
        <p:blipFill>
          <a:blip r:embed="rId3"/>
          <a:stretch>
            <a:fillRect/>
          </a:stretch>
        </p:blipFill>
        <p:spPr>
          <a:xfrm>
            <a:off x="4326734" y="1935920"/>
            <a:ext cx="3527882" cy="2552369"/>
          </a:xfrm>
          <a:prstGeom prst="rect">
            <a:avLst/>
          </a:prstGeom>
        </p:spPr>
      </p:pic>
      <p:pic>
        <p:nvPicPr>
          <p:cNvPr id="6" name="Picture 5">
            <a:extLst>
              <a:ext uri="{FF2B5EF4-FFF2-40B4-BE49-F238E27FC236}">
                <a16:creationId xmlns:a16="http://schemas.microsoft.com/office/drawing/2014/main" id="{AA5B435A-4517-8A16-DBC6-7F6CA3267967}"/>
              </a:ext>
            </a:extLst>
          </p:cNvPr>
          <p:cNvPicPr>
            <a:picLocks noChangeAspect="1"/>
          </p:cNvPicPr>
          <p:nvPr/>
        </p:nvPicPr>
        <p:blipFill>
          <a:blip r:embed="rId4"/>
          <a:stretch>
            <a:fillRect/>
          </a:stretch>
        </p:blipFill>
        <p:spPr>
          <a:xfrm>
            <a:off x="8355933" y="1935920"/>
            <a:ext cx="3362325" cy="4114800"/>
          </a:xfrm>
          <a:prstGeom prst="rect">
            <a:avLst/>
          </a:prstGeom>
        </p:spPr>
      </p:pic>
    </p:spTree>
    <p:extLst>
      <p:ext uri="{BB962C8B-B14F-4D97-AF65-F5344CB8AC3E}">
        <p14:creationId xmlns:p14="http://schemas.microsoft.com/office/powerpoint/2010/main" val="2712629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CCA4-0DCF-18E6-7F7C-47A4CAAB7C51}"/>
              </a:ext>
            </a:extLst>
          </p:cNvPr>
          <p:cNvSpPr>
            <a:spLocks noGrp="1"/>
          </p:cNvSpPr>
          <p:nvPr>
            <p:ph type="title"/>
          </p:nvPr>
        </p:nvSpPr>
        <p:spPr/>
        <p:txBody>
          <a:bodyPr/>
          <a:lstStyle/>
          <a:p>
            <a:r>
              <a:rPr lang="en-US" cap="none" dirty="0"/>
              <a:t>Low Fibrinogen</a:t>
            </a:r>
          </a:p>
        </p:txBody>
      </p:sp>
      <p:sp>
        <p:nvSpPr>
          <p:cNvPr id="3" name="Content Placeholder 2">
            <a:extLst>
              <a:ext uri="{FF2B5EF4-FFF2-40B4-BE49-F238E27FC236}">
                <a16:creationId xmlns:a16="http://schemas.microsoft.com/office/drawing/2014/main" id="{21F700B8-63F7-99EF-5A37-F4185B14E7B3}"/>
              </a:ext>
            </a:extLst>
          </p:cNvPr>
          <p:cNvSpPr>
            <a:spLocks noGrp="1"/>
          </p:cNvSpPr>
          <p:nvPr>
            <p:ph idx="1"/>
          </p:nvPr>
        </p:nvSpPr>
        <p:spPr/>
        <p:txBody>
          <a:bodyPr>
            <a:normAutofit/>
          </a:bodyPr>
          <a:lstStyle/>
          <a:p>
            <a:pPr algn="just"/>
            <a:r>
              <a:rPr lang="en-US" sz="1800" dirty="0">
                <a:solidFill>
                  <a:srgbClr val="FFFF00"/>
                </a:solidFill>
              </a:rPr>
              <a:t>low fibrinogen levels (&lt;100 mg/dL) can be associated with spontaneous and procedure-related bleeding in critically ill patients with cirrhosis</a:t>
            </a:r>
          </a:p>
          <a:p>
            <a:pPr algn="just"/>
            <a:r>
              <a:rPr lang="en-US" sz="1800" dirty="0"/>
              <a:t>Hyperfibrinolysis is also uncommon in patients with cirrhosis, but there are no commercially available tests to evaluate hyperfibrinolysis in clinical practice.</a:t>
            </a:r>
          </a:p>
          <a:p>
            <a:pPr algn="just"/>
            <a:r>
              <a:rPr lang="en-US" sz="1800" dirty="0">
                <a:solidFill>
                  <a:srgbClr val="FFFF00"/>
                </a:solidFill>
              </a:rPr>
              <a:t>There are scarce data on the use of fibrinogen-rich products in cirrhosis. These include cryoprecipitates and fibrinogen concentrate. Both increase fibrinogen levels in patients with cirrhosis, but there are no data to indicate that they prevent bleeding</a:t>
            </a:r>
          </a:p>
          <a:p>
            <a:pPr algn="just"/>
            <a:r>
              <a:rPr lang="en-US" sz="1800" b="0" i="0" u="none" strike="noStrike" baseline="0" dirty="0">
                <a:latin typeface="AdvPSA183"/>
              </a:rPr>
              <a:t>Fibrinogen concentrate contains 1 g per vial, and the doses are based on baseline fibrinogen level (usually &lt;100 mg/dL) and range from 2 to 4 g with a half-life of 2 to 3 days.</a:t>
            </a:r>
            <a:endParaRPr lang="en-US" sz="1800" dirty="0"/>
          </a:p>
        </p:txBody>
      </p:sp>
    </p:spTree>
    <p:extLst>
      <p:ext uri="{BB962C8B-B14F-4D97-AF65-F5344CB8AC3E}">
        <p14:creationId xmlns:p14="http://schemas.microsoft.com/office/powerpoint/2010/main" val="2133990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F7384-DB93-6F98-812E-319B717A16E2}"/>
              </a:ext>
            </a:extLst>
          </p:cNvPr>
          <p:cNvSpPr>
            <a:spLocks noGrp="1"/>
          </p:cNvSpPr>
          <p:nvPr>
            <p:ph type="title"/>
          </p:nvPr>
        </p:nvSpPr>
        <p:spPr/>
        <p:txBody>
          <a:bodyPr/>
          <a:lstStyle/>
          <a:p>
            <a:r>
              <a:rPr lang="en-US" cap="none" dirty="0"/>
              <a:t>Prophylaxis And Active Bleeding</a:t>
            </a:r>
          </a:p>
        </p:txBody>
      </p:sp>
      <p:sp>
        <p:nvSpPr>
          <p:cNvPr id="3" name="Content Placeholder 2">
            <a:extLst>
              <a:ext uri="{FF2B5EF4-FFF2-40B4-BE49-F238E27FC236}">
                <a16:creationId xmlns:a16="http://schemas.microsoft.com/office/drawing/2014/main" id="{11E5C178-2E07-42E0-0965-DDC766A10930}"/>
              </a:ext>
            </a:extLst>
          </p:cNvPr>
          <p:cNvSpPr>
            <a:spLocks noGrp="1"/>
          </p:cNvSpPr>
          <p:nvPr>
            <p:ph idx="1"/>
          </p:nvPr>
        </p:nvSpPr>
        <p:spPr/>
        <p:txBody>
          <a:bodyPr>
            <a:normAutofit/>
          </a:bodyPr>
          <a:lstStyle/>
          <a:p>
            <a:pPr algn="just"/>
            <a:r>
              <a:rPr lang="en-US" dirty="0"/>
              <a:t>In most cases active bleeding in cirrhosis patients is related to portal hypertension. The authors use transfusion thresholds similar to those for high-risk procedures and during an acute bleed, the authors aim for a platelet count greater than 50,000 and fibrinogen levels above 100 mg/dL. Hemoglobin of 7 to 8 g/dL is the recommended target transfusion for red blood cells. </a:t>
            </a:r>
          </a:p>
          <a:p>
            <a:pPr algn="just"/>
            <a:r>
              <a:rPr lang="en-US" dirty="0"/>
              <a:t>Fluid administration and hemodynamic monitoring should be considered as a part of hemostatic treatment. If fluids are needed (</a:t>
            </a:r>
            <a:r>
              <a:rPr lang="en-US" dirty="0" err="1"/>
              <a:t>ie</a:t>
            </a:r>
            <a:r>
              <a:rPr lang="en-US" dirty="0"/>
              <a:t>, hypotension/shock), the authors favor the use of crystalloids. Vasoactive drugs (</a:t>
            </a:r>
            <a:r>
              <a:rPr lang="en-US" dirty="0" err="1"/>
              <a:t>somastostatin</a:t>
            </a:r>
            <a:r>
              <a:rPr lang="en-US" dirty="0"/>
              <a:t>, </a:t>
            </a:r>
            <a:r>
              <a:rPr lang="en-US" dirty="0" err="1"/>
              <a:t>terlipressin</a:t>
            </a:r>
            <a:r>
              <a:rPr lang="en-US" dirty="0"/>
              <a:t>) are recommended to maintain mean arterial pressure greater than 65 mm Hg.</a:t>
            </a:r>
          </a:p>
        </p:txBody>
      </p:sp>
    </p:spTree>
    <p:extLst>
      <p:ext uri="{BB962C8B-B14F-4D97-AF65-F5344CB8AC3E}">
        <p14:creationId xmlns:p14="http://schemas.microsoft.com/office/powerpoint/2010/main" val="212332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2E98-9012-CD27-2D17-55A778C63167}"/>
              </a:ext>
            </a:extLst>
          </p:cNvPr>
          <p:cNvSpPr>
            <a:spLocks noGrp="1"/>
          </p:cNvSpPr>
          <p:nvPr>
            <p:ph type="title"/>
          </p:nvPr>
        </p:nvSpPr>
        <p:spPr/>
        <p:txBody>
          <a:bodyPr/>
          <a:lstStyle/>
          <a:p>
            <a:r>
              <a:rPr lang="en-US" cap="none" dirty="0"/>
              <a:t>Current Recommendations Based On Available Evidence</a:t>
            </a:r>
          </a:p>
        </p:txBody>
      </p:sp>
      <p:sp>
        <p:nvSpPr>
          <p:cNvPr id="6" name="Content Placeholder 5">
            <a:extLst>
              <a:ext uri="{FF2B5EF4-FFF2-40B4-BE49-F238E27FC236}">
                <a16:creationId xmlns:a16="http://schemas.microsoft.com/office/drawing/2014/main" id="{4CEE96CE-FCB6-F9AC-E107-7DAA670E66B9}"/>
              </a:ext>
            </a:extLst>
          </p:cNvPr>
          <p:cNvSpPr>
            <a:spLocks noGrp="1"/>
          </p:cNvSpPr>
          <p:nvPr>
            <p:ph idx="1"/>
          </p:nvPr>
        </p:nvSpPr>
        <p:spPr/>
        <p:txBody>
          <a:bodyPr>
            <a:normAutofit/>
          </a:bodyPr>
          <a:lstStyle/>
          <a:p>
            <a:pPr algn="just"/>
            <a:r>
              <a:rPr lang="en-US" dirty="0">
                <a:solidFill>
                  <a:srgbClr val="FFFF00"/>
                </a:solidFill>
              </a:rPr>
              <a:t>Most available data on testing for bleeding risk in cirrhosis are not validated. The standard tests used for the evaluation of hemostasis are the platelet count and fibrinogen.</a:t>
            </a:r>
          </a:p>
          <a:p>
            <a:pPr algn="just"/>
            <a:r>
              <a:rPr lang="en-US" dirty="0"/>
              <a:t>The INR level is not recommended as a test that predicts bleeding risk.</a:t>
            </a:r>
          </a:p>
          <a:p>
            <a:pPr algn="just"/>
            <a:r>
              <a:rPr lang="en-US" dirty="0">
                <a:solidFill>
                  <a:srgbClr val="FFFF00"/>
                </a:solidFill>
              </a:rPr>
              <a:t>Global tests of clot formation, such as ROTEM and TEG, are promising but need to be validated, and they need to evaluate the risk of bleeding, not only thresholds for transfusion. The authors do not routinely correct thrombocytopenia and coagulopathy before common low-risk procedures such as diagnostic paracentesis and routine upper endoscopy.</a:t>
            </a:r>
          </a:p>
        </p:txBody>
      </p:sp>
    </p:spTree>
    <p:extLst>
      <p:ext uri="{BB962C8B-B14F-4D97-AF65-F5344CB8AC3E}">
        <p14:creationId xmlns:p14="http://schemas.microsoft.com/office/powerpoint/2010/main" val="1942644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2E98-9012-CD27-2D17-55A778C63167}"/>
              </a:ext>
            </a:extLst>
          </p:cNvPr>
          <p:cNvSpPr>
            <a:spLocks noGrp="1"/>
          </p:cNvSpPr>
          <p:nvPr>
            <p:ph type="title"/>
          </p:nvPr>
        </p:nvSpPr>
        <p:spPr/>
        <p:txBody>
          <a:bodyPr/>
          <a:lstStyle/>
          <a:p>
            <a:r>
              <a:rPr lang="en-US" cap="none" dirty="0"/>
              <a:t>Current Recommendations Based On Available Evidence</a:t>
            </a:r>
          </a:p>
        </p:txBody>
      </p:sp>
      <p:sp>
        <p:nvSpPr>
          <p:cNvPr id="6" name="Content Placeholder 5">
            <a:extLst>
              <a:ext uri="{FF2B5EF4-FFF2-40B4-BE49-F238E27FC236}">
                <a16:creationId xmlns:a16="http://schemas.microsoft.com/office/drawing/2014/main" id="{4CEE96CE-FCB6-F9AC-E107-7DAA670E66B9}"/>
              </a:ext>
            </a:extLst>
          </p:cNvPr>
          <p:cNvSpPr>
            <a:spLocks noGrp="1"/>
          </p:cNvSpPr>
          <p:nvPr>
            <p:ph idx="1"/>
          </p:nvPr>
        </p:nvSpPr>
        <p:spPr/>
        <p:txBody>
          <a:bodyPr>
            <a:normAutofit fontScale="92500" lnSpcReduction="20000"/>
          </a:bodyPr>
          <a:lstStyle/>
          <a:p>
            <a:pPr algn="just"/>
            <a:r>
              <a:rPr lang="en-US" dirty="0">
                <a:solidFill>
                  <a:srgbClr val="FFFF00"/>
                </a:solidFill>
              </a:rPr>
              <a:t>The transfusion of platelets or fibrinogen carries a risk of transfusion-related acute lung injury and/or transfusion </a:t>
            </a:r>
            <a:r>
              <a:rPr lang="en-US" dirty="0" err="1">
                <a:solidFill>
                  <a:srgbClr val="FFFF00"/>
                </a:solidFill>
              </a:rPr>
              <a:t>reactionsThe</a:t>
            </a:r>
            <a:r>
              <a:rPr lang="en-US" dirty="0">
                <a:solidFill>
                  <a:srgbClr val="FFFF00"/>
                </a:solidFill>
              </a:rPr>
              <a:t> INR level is not recommended as a test that predicts bleeding risk.</a:t>
            </a:r>
          </a:p>
          <a:p>
            <a:pPr algn="just"/>
            <a:r>
              <a:rPr lang="en-US" dirty="0"/>
              <a:t>The authors advise against using FFP as it does not improve hemostasis and can cause circulatory overload.</a:t>
            </a:r>
          </a:p>
          <a:p>
            <a:pPr algn="just"/>
            <a:r>
              <a:rPr lang="en-US" dirty="0">
                <a:solidFill>
                  <a:srgbClr val="FFFF00"/>
                </a:solidFill>
              </a:rPr>
              <a:t>The authors do consider transfusion of platelets and/or fibrinogen for management of active bleeding and/or low- to high-risk procedures. They aim for a hemoglobin level greater than 7 g/L, platelet count greater than 30,000 to 50,000 m/L, and fibrinogen greater than 100 mg/dL.</a:t>
            </a:r>
          </a:p>
          <a:p>
            <a:pPr algn="just"/>
            <a:r>
              <a:rPr lang="en-US" dirty="0"/>
              <a:t>Thrombopoietin agonists are promising and an adequate replacement of platelet transfusion in scheduled procedures.</a:t>
            </a:r>
          </a:p>
        </p:txBody>
      </p:sp>
    </p:spTree>
    <p:extLst>
      <p:ext uri="{BB962C8B-B14F-4D97-AF65-F5344CB8AC3E}">
        <p14:creationId xmlns:p14="http://schemas.microsoft.com/office/powerpoint/2010/main" val="1838247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2400" dirty="0"/>
          </a:p>
          <a:p>
            <a:pPr marL="0" indent="0">
              <a:buNone/>
            </a:pPr>
            <a:endParaRPr lang="en-US" sz="2400" dirty="0"/>
          </a:p>
          <a:p>
            <a:pPr marL="0" indent="0" algn="ctr">
              <a:buNone/>
            </a:pPr>
            <a:r>
              <a:rPr lang="en-US" sz="2000" dirty="0"/>
              <a:t>Presented by </a:t>
            </a:r>
            <a:r>
              <a:rPr lang="en-US" sz="2000" dirty="0" err="1"/>
              <a:t>Atie</a:t>
            </a:r>
            <a:r>
              <a:rPr lang="en-US" sz="2000" dirty="0"/>
              <a:t> </a:t>
            </a:r>
            <a:r>
              <a:rPr lang="en-US" sz="2000" dirty="0" err="1"/>
              <a:t>Moghtadaie</a:t>
            </a:r>
            <a:endParaRPr lang="en-US" sz="2000" dirty="0"/>
          </a:p>
        </p:txBody>
      </p:sp>
      <p:pic>
        <p:nvPicPr>
          <p:cNvPr id="5" name="Picture 4">
            <a:extLst>
              <a:ext uri="{FF2B5EF4-FFF2-40B4-BE49-F238E27FC236}">
                <a16:creationId xmlns:a16="http://schemas.microsoft.com/office/drawing/2014/main" id="{813A4CED-6C27-C2A2-0CB6-6DFFD73B42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457" y="580011"/>
            <a:ext cx="11818561" cy="3194547"/>
          </a:xfrm>
          <a:prstGeom prst="rect">
            <a:avLst/>
          </a:prstGeom>
          <a:noFill/>
          <a:ln>
            <a:noFill/>
          </a:ln>
        </p:spPr>
      </p:pic>
      <p:sp>
        <p:nvSpPr>
          <p:cNvPr id="6" name="Subtitle 2">
            <a:extLst>
              <a:ext uri="{FF2B5EF4-FFF2-40B4-BE49-F238E27FC236}">
                <a16:creationId xmlns:a16="http://schemas.microsoft.com/office/drawing/2014/main" id="{4427C92F-E5B6-0376-1650-669C3F29E447}"/>
              </a:ext>
            </a:extLst>
          </p:cNvPr>
          <p:cNvSpPr txBox="1">
            <a:spLocks/>
          </p:cNvSpPr>
          <p:nvPr/>
        </p:nvSpPr>
        <p:spPr>
          <a:xfrm>
            <a:off x="1259744" y="4307365"/>
            <a:ext cx="9001462" cy="165576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rtl="1">
              <a:buNone/>
            </a:pPr>
            <a:endParaRPr lang="en-US" sz="4000" dirty="0">
              <a:solidFill>
                <a:srgbClr val="FFFF00"/>
              </a:solidFill>
              <a:cs typeface="2  Aseman" panose="00000400000000000000" pitchFamily="2" charset="-78"/>
            </a:endParaRPr>
          </a:p>
        </p:txBody>
      </p:sp>
    </p:spTree>
    <p:extLst>
      <p:ext uri="{BB962C8B-B14F-4D97-AF65-F5344CB8AC3E}">
        <p14:creationId xmlns:p14="http://schemas.microsoft.com/office/powerpoint/2010/main" val="1845010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0A9C-C993-CFC6-BC1A-60A6F125C08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DBC17C9-4F88-9519-E1B1-0DF3532810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3589" y="2346363"/>
            <a:ext cx="9270820" cy="2884856"/>
          </a:xfrm>
          <a:prstGeom prst="rect">
            <a:avLst/>
          </a:prstGeom>
          <a:noFill/>
          <a:ln>
            <a:noFill/>
          </a:ln>
        </p:spPr>
      </p:pic>
    </p:spTree>
    <p:extLst>
      <p:ext uri="{BB962C8B-B14F-4D97-AF65-F5344CB8AC3E}">
        <p14:creationId xmlns:p14="http://schemas.microsoft.com/office/powerpoint/2010/main" val="215006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A84422-FE10-14BE-C226-02FFD0ECF97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509" y="2406502"/>
            <a:ext cx="11016063" cy="4079358"/>
          </a:xfrm>
          <a:prstGeom prst="rect">
            <a:avLst/>
          </a:prstGeom>
          <a:noFill/>
          <a:ln>
            <a:noFill/>
          </a:ln>
        </p:spPr>
      </p:pic>
      <p:pic>
        <p:nvPicPr>
          <p:cNvPr id="7" name="Picture 6">
            <a:extLst>
              <a:ext uri="{FF2B5EF4-FFF2-40B4-BE49-F238E27FC236}">
                <a16:creationId xmlns:a16="http://schemas.microsoft.com/office/drawing/2014/main" id="{AF53D0BD-F157-065F-E4B8-8DD879BD93FD}"/>
              </a:ext>
            </a:extLst>
          </p:cNvPr>
          <p:cNvPicPr>
            <a:picLocks noChangeAspect="1"/>
          </p:cNvPicPr>
          <p:nvPr/>
        </p:nvPicPr>
        <p:blipFill>
          <a:blip r:embed="rId3"/>
          <a:stretch>
            <a:fillRect/>
          </a:stretch>
        </p:blipFill>
        <p:spPr>
          <a:xfrm>
            <a:off x="488509" y="25252"/>
            <a:ext cx="2857500" cy="2381250"/>
          </a:xfrm>
          <a:prstGeom prst="rect">
            <a:avLst/>
          </a:prstGeom>
        </p:spPr>
      </p:pic>
      <p:pic>
        <p:nvPicPr>
          <p:cNvPr id="8" name="Picture 7">
            <a:extLst>
              <a:ext uri="{FF2B5EF4-FFF2-40B4-BE49-F238E27FC236}">
                <a16:creationId xmlns:a16="http://schemas.microsoft.com/office/drawing/2014/main" id="{AEFDC057-5F92-0F7B-D208-D5503674319D}"/>
              </a:ext>
            </a:extLst>
          </p:cNvPr>
          <p:cNvPicPr>
            <a:picLocks noChangeAspect="1"/>
          </p:cNvPicPr>
          <p:nvPr/>
        </p:nvPicPr>
        <p:blipFill>
          <a:blip r:embed="rId4"/>
          <a:stretch>
            <a:fillRect/>
          </a:stretch>
        </p:blipFill>
        <p:spPr>
          <a:xfrm>
            <a:off x="3691469" y="-4008"/>
            <a:ext cx="3615313" cy="2410510"/>
          </a:xfrm>
          <a:prstGeom prst="rect">
            <a:avLst/>
          </a:prstGeom>
        </p:spPr>
      </p:pic>
      <p:pic>
        <p:nvPicPr>
          <p:cNvPr id="9" name="Picture 8">
            <a:extLst>
              <a:ext uri="{FF2B5EF4-FFF2-40B4-BE49-F238E27FC236}">
                <a16:creationId xmlns:a16="http://schemas.microsoft.com/office/drawing/2014/main" id="{CC9DDDE9-0BAC-C7BA-20E3-DBFA2613992D}"/>
              </a:ext>
            </a:extLst>
          </p:cNvPr>
          <p:cNvPicPr>
            <a:picLocks noChangeAspect="1"/>
          </p:cNvPicPr>
          <p:nvPr/>
        </p:nvPicPr>
        <p:blipFill>
          <a:blip r:embed="rId5"/>
          <a:stretch>
            <a:fillRect/>
          </a:stretch>
        </p:blipFill>
        <p:spPr>
          <a:xfrm>
            <a:off x="7652243" y="11243"/>
            <a:ext cx="3615313" cy="2409267"/>
          </a:xfrm>
          <a:prstGeom prst="rect">
            <a:avLst/>
          </a:prstGeom>
        </p:spPr>
      </p:pic>
      <p:sp>
        <p:nvSpPr>
          <p:cNvPr id="6" name="AutoShape 2" descr="Patient Care Coordinator Job Description | Bryant &amp; Stratton College">
            <a:extLst>
              <a:ext uri="{FF2B5EF4-FFF2-40B4-BE49-F238E27FC236}">
                <a16:creationId xmlns:a16="http://schemas.microsoft.com/office/drawing/2014/main" id="{1C445518-4FF1-A33F-9446-956B2995159A}"/>
              </a:ext>
            </a:extLst>
          </p:cNvPr>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25426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1. Lisman T, Porte RJ. Rebalanced hemostasis in patients with liver disease: Evidence and clinical consequences. Blood 2010;116(6):878–85.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2. Fisher C, Patel VC, </a:t>
            </a:r>
            <a:r>
              <a:rPr lang="en-US" sz="1800" dirty="0" err="1">
                <a:effectLst/>
                <a:latin typeface="Calibri" panose="020F0502020204030204" pitchFamily="34" charset="0"/>
                <a:ea typeface="Calibri" panose="020F0502020204030204" pitchFamily="34" charset="0"/>
                <a:cs typeface="Arial" panose="020B0604020202020204" pitchFamily="34" charset="0"/>
              </a:rPr>
              <a:t>Stoy</a:t>
            </a:r>
            <a:r>
              <a:rPr lang="en-US" sz="1800" dirty="0">
                <a:effectLst/>
                <a:latin typeface="Calibri" panose="020F0502020204030204" pitchFamily="34" charset="0"/>
                <a:ea typeface="Calibri" panose="020F0502020204030204" pitchFamily="34" charset="0"/>
                <a:cs typeface="Arial" panose="020B0604020202020204" pitchFamily="34" charset="0"/>
              </a:rPr>
              <a:t> SH, et al. Balanced </a:t>
            </a:r>
            <a:r>
              <a:rPr lang="en-US" sz="1800" dirty="0" err="1">
                <a:effectLst/>
                <a:latin typeface="Calibri" panose="020F0502020204030204" pitchFamily="34" charset="0"/>
                <a:ea typeface="Calibri" panose="020F0502020204030204" pitchFamily="34" charset="0"/>
                <a:cs typeface="Arial" panose="020B0604020202020204" pitchFamily="34" charset="0"/>
              </a:rPr>
              <a:t>haemostasis</a:t>
            </a:r>
            <a:r>
              <a:rPr lang="en-US" sz="1800" dirty="0">
                <a:effectLst/>
                <a:latin typeface="Calibri" panose="020F0502020204030204" pitchFamily="34" charset="0"/>
                <a:ea typeface="Calibri" panose="020F0502020204030204" pitchFamily="34" charset="0"/>
                <a:cs typeface="Arial" panose="020B0604020202020204" pitchFamily="34" charset="0"/>
              </a:rPr>
              <a:t> with both hypo- and hyper-coagulable features in critically ill patients with acute-on-chronic-liver failure. J Crit Care 2018;43:54–60.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3. Blasi A. Coagulopathy in liver disease: lack of an assessment tool. World J Gastroenterol 2015;21(35):10062–71.</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 4. Lisman T, </a:t>
            </a:r>
            <a:r>
              <a:rPr lang="en-US" sz="1800" dirty="0" err="1">
                <a:effectLst/>
                <a:latin typeface="Calibri" panose="020F0502020204030204" pitchFamily="34" charset="0"/>
                <a:ea typeface="Calibri" panose="020F0502020204030204" pitchFamily="34" charset="0"/>
                <a:cs typeface="Arial" panose="020B0604020202020204" pitchFamily="34" charset="0"/>
              </a:rPr>
              <a:t>Bongers</a:t>
            </a:r>
            <a:r>
              <a:rPr lang="en-US" sz="1800" dirty="0">
                <a:effectLst/>
                <a:latin typeface="Calibri" panose="020F0502020204030204" pitchFamily="34" charset="0"/>
                <a:ea typeface="Calibri" panose="020F0502020204030204" pitchFamily="34" charset="0"/>
                <a:cs typeface="Arial" panose="020B0604020202020204" pitchFamily="34" charset="0"/>
              </a:rPr>
              <a:t> TN, </a:t>
            </a:r>
            <a:r>
              <a:rPr lang="en-US" sz="1800" dirty="0" err="1">
                <a:effectLst/>
                <a:latin typeface="Calibri" panose="020F0502020204030204" pitchFamily="34" charset="0"/>
                <a:ea typeface="Calibri" panose="020F0502020204030204" pitchFamily="34" charset="0"/>
                <a:cs typeface="Arial" panose="020B0604020202020204" pitchFamily="34" charset="0"/>
              </a:rPr>
              <a:t>Adelmeijer</a:t>
            </a:r>
            <a:r>
              <a:rPr lang="en-US" sz="1800" dirty="0">
                <a:effectLst/>
                <a:latin typeface="Calibri" panose="020F0502020204030204" pitchFamily="34" charset="0"/>
                <a:ea typeface="Calibri" panose="020F0502020204030204" pitchFamily="34" charset="0"/>
                <a:cs typeface="Arial" panose="020B0604020202020204" pitchFamily="34" charset="0"/>
              </a:rPr>
              <a:t> J, et al. Elevated levels of von Willebrand factor in cirrhosis support platelet adhesion despite reduced functional capacity. Hepatology 2006;44(1):53–61.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5. </a:t>
            </a:r>
            <a:r>
              <a:rPr lang="en-US" sz="1800" dirty="0" err="1">
                <a:effectLst/>
                <a:latin typeface="Calibri" panose="020F0502020204030204" pitchFamily="34" charset="0"/>
                <a:ea typeface="Calibri" panose="020F0502020204030204" pitchFamily="34" charset="0"/>
                <a:cs typeface="Arial" panose="020B0604020202020204" pitchFamily="34" charset="0"/>
              </a:rPr>
              <a:t>Davı</a:t>
            </a:r>
            <a:r>
              <a:rPr lang="en-US" sz="1800" dirty="0">
                <a:effectLst/>
                <a:latin typeface="Calibri" panose="020F0502020204030204" pitchFamily="34" charset="0"/>
                <a:ea typeface="Calibri" panose="020F0502020204030204" pitchFamily="34" charset="0"/>
                <a:cs typeface="Arial" panose="020B0604020202020204" pitchFamily="34" charset="0"/>
              </a:rPr>
              <a:t>` G, Ferro D, </a:t>
            </a:r>
            <a:r>
              <a:rPr lang="en-US" sz="1800" dirty="0" err="1">
                <a:effectLst/>
                <a:latin typeface="Calibri" panose="020F0502020204030204" pitchFamily="34" charset="0"/>
                <a:ea typeface="Calibri" panose="020F0502020204030204" pitchFamily="34" charset="0"/>
                <a:cs typeface="Arial" panose="020B0604020202020204" pitchFamily="34" charset="0"/>
              </a:rPr>
              <a:t>Basili</a:t>
            </a:r>
            <a:r>
              <a:rPr lang="en-US" sz="1800" dirty="0">
                <a:effectLst/>
                <a:latin typeface="Calibri" panose="020F0502020204030204" pitchFamily="34" charset="0"/>
                <a:ea typeface="Calibri" panose="020F0502020204030204" pitchFamily="34" charset="0"/>
                <a:cs typeface="Arial" panose="020B0604020202020204" pitchFamily="34" charset="0"/>
              </a:rPr>
              <a:t> S, et al. Increased thromboxane metabolites excretion in liver cirrhosis. </a:t>
            </a:r>
            <a:r>
              <a:rPr lang="en-US" sz="1800" dirty="0" err="1">
                <a:effectLst/>
                <a:latin typeface="Calibri" panose="020F0502020204030204" pitchFamily="34" charset="0"/>
                <a:ea typeface="Calibri" panose="020F0502020204030204" pitchFamily="34" charset="0"/>
                <a:cs typeface="Arial" panose="020B0604020202020204" pitchFamily="34" charset="0"/>
              </a:rPr>
              <a:t>Thromb</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Haemost</a:t>
            </a:r>
            <a:r>
              <a:rPr lang="en-US" sz="1800" dirty="0">
                <a:effectLst/>
                <a:latin typeface="Calibri" panose="020F0502020204030204" pitchFamily="34" charset="0"/>
                <a:ea typeface="Calibri" panose="020F0502020204030204" pitchFamily="34" charset="0"/>
                <a:cs typeface="Arial" panose="020B0604020202020204" pitchFamily="34" charset="0"/>
              </a:rPr>
              <a:t> 1998;79(4):747–51.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6. Trotter JF, Brimhall B, </a:t>
            </a:r>
            <a:r>
              <a:rPr lang="en-US" sz="1800" dirty="0" err="1">
                <a:effectLst/>
                <a:latin typeface="Calibri" panose="020F0502020204030204" pitchFamily="34" charset="0"/>
                <a:ea typeface="Calibri" panose="020F0502020204030204" pitchFamily="34" charset="0"/>
                <a:cs typeface="Arial" panose="020B0604020202020204" pitchFamily="34" charset="0"/>
              </a:rPr>
              <a:t>Arjal</a:t>
            </a:r>
            <a:r>
              <a:rPr lang="en-US" sz="1800" dirty="0">
                <a:effectLst/>
                <a:latin typeface="Calibri" panose="020F0502020204030204" pitchFamily="34" charset="0"/>
                <a:ea typeface="Calibri" panose="020F0502020204030204" pitchFamily="34" charset="0"/>
                <a:cs typeface="Arial" panose="020B0604020202020204" pitchFamily="34" charset="0"/>
              </a:rPr>
              <a:t> R, et al. Specific laboratory methodologies achieve higher model for </a:t>
            </a:r>
            <a:r>
              <a:rPr lang="en-US" sz="1800" dirty="0" err="1">
                <a:effectLst/>
                <a:latin typeface="Calibri" panose="020F0502020204030204" pitchFamily="34" charset="0"/>
                <a:ea typeface="Calibri" panose="020F0502020204030204" pitchFamily="34" charset="0"/>
                <a:cs typeface="Arial" panose="020B0604020202020204" pitchFamily="34" charset="0"/>
              </a:rPr>
              <a:t>endstage</a:t>
            </a:r>
            <a:r>
              <a:rPr lang="en-US" sz="1800" dirty="0">
                <a:effectLst/>
                <a:latin typeface="Calibri" panose="020F0502020204030204" pitchFamily="34" charset="0"/>
                <a:ea typeface="Calibri" panose="020F0502020204030204" pitchFamily="34" charset="0"/>
                <a:cs typeface="Arial" panose="020B0604020202020204" pitchFamily="34" charset="0"/>
              </a:rPr>
              <a:t> liver disease (MELD) scores for patients listed for liver transplantation. Liver Transplant 2004;10(8):995–1000.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7. Magnusson M, </a:t>
            </a:r>
            <a:r>
              <a:rPr lang="en-US" sz="1800" dirty="0" err="1">
                <a:effectLst/>
                <a:latin typeface="Calibri" panose="020F0502020204030204" pitchFamily="34" charset="0"/>
                <a:ea typeface="Calibri" panose="020F0502020204030204" pitchFamily="34" charset="0"/>
                <a:cs typeface="Arial" panose="020B0604020202020204" pitchFamily="34" charset="0"/>
              </a:rPr>
              <a:t>Sten</a:t>
            </a:r>
            <a:r>
              <a:rPr lang="en-US" sz="1800" dirty="0">
                <a:effectLst/>
                <a:latin typeface="Calibri" panose="020F0502020204030204" pitchFamily="34" charset="0"/>
                <a:ea typeface="Calibri" panose="020F0502020204030204" pitchFamily="34" charset="0"/>
                <a:cs typeface="Arial" panose="020B0604020202020204" pitchFamily="34" charset="0"/>
              </a:rPr>
              <a:t>-Linder M, Bergquist A, et al. The international normalized ratio according to </a:t>
            </a:r>
            <a:r>
              <a:rPr lang="en-US" sz="1800" dirty="0" err="1">
                <a:effectLst/>
                <a:latin typeface="Calibri" panose="020F0502020204030204" pitchFamily="34" charset="0"/>
                <a:ea typeface="Calibri" panose="020F0502020204030204" pitchFamily="34" charset="0"/>
                <a:cs typeface="Arial" panose="020B0604020202020204" pitchFamily="34" charset="0"/>
              </a:rPr>
              <a:t>Owren</a:t>
            </a:r>
            <a:r>
              <a:rPr lang="en-US" sz="1800" dirty="0">
                <a:effectLst/>
                <a:latin typeface="Calibri" panose="020F0502020204030204" pitchFamily="34" charset="0"/>
                <a:ea typeface="Calibri" panose="020F0502020204030204" pitchFamily="34" charset="0"/>
                <a:cs typeface="Arial" panose="020B0604020202020204" pitchFamily="34" charset="0"/>
              </a:rPr>
              <a:t> in liver disease: interlaboratory assessment and determination of international sensitivity index. </a:t>
            </a:r>
            <a:r>
              <a:rPr lang="en-US" sz="1800" dirty="0" err="1">
                <a:effectLst/>
                <a:latin typeface="Calibri" panose="020F0502020204030204" pitchFamily="34" charset="0"/>
                <a:ea typeface="Calibri" panose="020F0502020204030204" pitchFamily="34" charset="0"/>
                <a:cs typeface="Arial" panose="020B0604020202020204" pitchFamily="34" charset="0"/>
              </a:rPr>
              <a:t>Thromb</a:t>
            </a:r>
            <a:r>
              <a:rPr lang="en-US" sz="1800" dirty="0">
                <a:effectLst/>
                <a:latin typeface="Calibri" panose="020F0502020204030204" pitchFamily="34" charset="0"/>
                <a:ea typeface="Calibri" panose="020F0502020204030204" pitchFamily="34" charset="0"/>
                <a:cs typeface="Arial" panose="020B0604020202020204" pitchFamily="34" charset="0"/>
              </a:rPr>
              <a:t> Res 2013;132(3):346–51.</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8. </a:t>
            </a:r>
            <a:r>
              <a:rPr lang="en-US" sz="1800" dirty="0" err="1">
                <a:effectLst/>
                <a:latin typeface="Calibri" panose="020F0502020204030204" pitchFamily="34" charset="0"/>
                <a:ea typeface="Calibri" panose="020F0502020204030204" pitchFamily="34" charset="0"/>
                <a:cs typeface="Arial" panose="020B0604020202020204" pitchFamily="34" charset="0"/>
              </a:rPr>
              <a:t>Tripodi</a:t>
            </a:r>
            <a:r>
              <a:rPr lang="en-US" sz="1800" dirty="0">
                <a:effectLst/>
                <a:latin typeface="Calibri" panose="020F0502020204030204" pitchFamily="34" charset="0"/>
                <a:ea typeface="Calibri" panose="020F0502020204030204" pitchFamily="34" charset="0"/>
                <a:cs typeface="Arial" panose="020B0604020202020204" pitchFamily="34" charset="0"/>
              </a:rPr>
              <a:t> A, </a:t>
            </a:r>
            <a:r>
              <a:rPr lang="en-US" sz="1800" dirty="0" err="1">
                <a:effectLst/>
                <a:latin typeface="Calibri" panose="020F0502020204030204" pitchFamily="34" charset="0"/>
                <a:ea typeface="Calibri" panose="020F0502020204030204" pitchFamily="34" charset="0"/>
                <a:cs typeface="Arial" panose="020B0604020202020204" pitchFamily="34" charset="0"/>
              </a:rPr>
              <a:t>Primignani</a:t>
            </a:r>
            <a:r>
              <a:rPr lang="en-US" sz="1800" dirty="0">
                <a:effectLst/>
                <a:latin typeface="Calibri" panose="020F0502020204030204" pitchFamily="34" charset="0"/>
                <a:ea typeface="Calibri" panose="020F0502020204030204" pitchFamily="34" charset="0"/>
                <a:cs typeface="Arial" panose="020B0604020202020204" pitchFamily="34" charset="0"/>
              </a:rPr>
              <a:t> M, </a:t>
            </a:r>
            <a:r>
              <a:rPr lang="en-US" sz="1800" dirty="0" err="1">
                <a:effectLst/>
                <a:latin typeface="Calibri" panose="020F0502020204030204" pitchFamily="34" charset="0"/>
                <a:ea typeface="Calibri" panose="020F0502020204030204" pitchFamily="34" charset="0"/>
                <a:cs typeface="Arial" panose="020B0604020202020204" pitchFamily="34" charset="0"/>
              </a:rPr>
              <a:t>Chantarangkul</a:t>
            </a:r>
            <a:r>
              <a:rPr lang="en-US" sz="1800" dirty="0">
                <a:effectLst/>
                <a:latin typeface="Calibri" panose="020F0502020204030204" pitchFamily="34" charset="0"/>
                <a:ea typeface="Calibri" panose="020F0502020204030204" pitchFamily="34" charset="0"/>
                <a:cs typeface="Arial" panose="020B0604020202020204" pitchFamily="34" charset="0"/>
              </a:rPr>
              <a:t> V, et al. An imbalance of pro- vs anticoagulation factors in plasma from patients with cirrhosis. Gastroenterology 2009;137(6):2105–11. </a:t>
            </a:r>
          </a:p>
          <a:p>
            <a:endParaRPr lang="en-US" dirty="0"/>
          </a:p>
        </p:txBody>
      </p:sp>
    </p:spTree>
    <p:extLst>
      <p:ext uri="{BB962C8B-B14F-4D97-AF65-F5344CB8AC3E}">
        <p14:creationId xmlns:p14="http://schemas.microsoft.com/office/powerpoint/2010/main" val="3952851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62500" lnSpcReduction="20000"/>
          </a:bodyPr>
          <a:lstStyle/>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9. </a:t>
            </a:r>
            <a:r>
              <a:rPr lang="en-US" sz="1800" dirty="0" err="1">
                <a:effectLst/>
                <a:latin typeface="Calibri" panose="020F0502020204030204" pitchFamily="34" charset="0"/>
                <a:ea typeface="Calibri" panose="020F0502020204030204" pitchFamily="34" charset="0"/>
                <a:cs typeface="Arial" panose="020B0604020202020204" pitchFamily="34" charset="0"/>
              </a:rPr>
              <a:t>Drolz</a:t>
            </a:r>
            <a:r>
              <a:rPr lang="en-US" sz="1800" dirty="0">
                <a:effectLst/>
                <a:latin typeface="Calibri" panose="020F0502020204030204" pitchFamily="34" charset="0"/>
                <a:ea typeface="Calibri" panose="020F0502020204030204" pitchFamily="34" charset="0"/>
                <a:cs typeface="Arial" panose="020B0604020202020204" pitchFamily="34" charset="0"/>
              </a:rPr>
              <a:t> A, </a:t>
            </a:r>
            <a:r>
              <a:rPr lang="en-US" sz="1800" dirty="0" err="1">
                <a:effectLst/>
                <a:latin typeface="Calibri" panose="020F0502020204030204" pitchFamily="34" charset="0"/>
                <a:ea typeface="Calibri" panose="020F0502020204030204" pitchFamily="34" charset="0"/>
                <a:cs typeface="Arial" panose="020B0604020202020204" pitchFamily="34" charset="0"/>
              </a:rPr>
              <a:t>Horvatits</a:t>
            </a:r>
            <a:r>
              <a:rPr lang="en-US" sz="1800" dirty="0">
                <a:effectLst/>
                <a:latin typeface="Calibri" panose="020F0502020204030204" pitchFamily="34" charset="0"/>
                <a:ea typeface="Calibri" panose="020F0502020204030204" pitchFamily="34" charset="0"/>
                <a:cs typeface="Arial" panose="020B0604020202020204" pitchFamily="34" charset="0"/>
              </a:rPr>
              <a:t> T, </a:t>
            </a:r>
            <a:r>
              <a:rPr lang="en-US" sz="1800" dirty="0" err="1">
                <a:effectLst/>
                <a:latin typeface="Calibri" panose="020F0502020204030204" pitchFamily="34" charset="0"/>
                <a:ea typeface="Calibri" panose="020F0502020204030204" pitchFamily="34" charset="0"/>
                <a:cs typeface="Arial" panose="020B0604020202020204" pitchFamily="34" charset="0"/>
              </a:rPr>
              <a:t>Roedl</a:t>
            </a:r>
            <a:r>
              <a:rPr lang="en-US" sz="1800" dirty="0">
                <a:effectLst/>
                <a:latin typeface="Calibri" panose="020F0502020204030204" pitchFamily="34" charset="0"/>
                <a:ea typeface="Calibri" panose="020F0502020204030204" pitchFamily="34" charset="0"/>
                <a:cs typeface="Arial" panose="020B0604020202020204" pitchFamily="34" charset="0"/>
              </a:rPr>
              <a:t> K, et al. Coagulation parameters and major bleeding in critically ill patients with cirrhosis. Hepatology 2016;64(2):556–68.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10. </a:t>
            </a:r>
            <a:r>
              <a:rPr lang="en-US" sz="1800" dirty="0" err="1">
                <a:effectLst/>
                <a:latin typeface="Calibri" panose="020F0502020204030204" pitchFamily="34" charset="0"/>
                <a:ea typeface="Calibri" panose="020F0502020204030204" pitchFamily="34" charset="0"/>
                <a:cs typeface="Arial" panose="020B0604020202020204" pitchFamily="34" charset="0"/>
              </a:rPr>
              <a:t>Bolliger</a:t>
            </a:r>
            <a:r>
              <a:rPr lang="en-US" sz="1800" dirty="0">
                <a:effectLst/>
                <a:latin typeface="Calibri" panose="020F0502020204030204" pitchFamily="34" charset="0"/>
                <a:ea typeface="Calibri" panose="020F0502020204030204" pitchFamily="34" charset="0"/>
                <a:cs typeface="Arial" panose="020B0604020202020204" pitchFamily="34" charset="0"/>
              </a:rPr>
              <a:t> D, </a:t>
            </a:r>
            <a:r>
              <a:rPr lang="en-US" sz="1800" dirty="0" err="1">
                <a:effectLst/>
                <a:latin typeface="Calibri" panose="020F0502020204030204" pitchFamily="34" charset="0"/>
                <a:ea typeface="Calibri" panose="020F0502020204030204" pitchFamily="34" charset="0"/>
                <a:cs typeface="Arial" panose="020B0604020202020204" pitchFamily="34" charset="0"/>
              </a:rPr>
              <a:t>Szlam</a:t>
            </a:r>
            <a:r>
              <a:rPr lang="en-US" sz="1800" dirty="0">
                <a:effectLst/>
                <a:latin typeface="Calibri" panose="020F0502020204030204" pitchFamily="34" charset="0"/>
                <a:ea typeface="Calibri" panose="020F0502020204030204" pitchFamily="34" charset="0"/>
                <a:cs typeface="Arial" panose="020B0604020202020204" pitchFamily="34" charset="0"/>
              </a:rPr>
              <a:t> F, Molinaro RJ, et al. Finding the optimal concentration range for fibrinogen replacement after severe </a:t>
            </a:r>
            <a:r>
              <a:rPr lang="en-US" sz="1800" dirty="0" err="1">
                <a:effectLst/>
                <a:latin typeface="Calibri" panose="020F0502020204030204" pitchFamily="34" charset="0"/>
                <a:ea typeface="Calibri" panose="020F0502020204030204" pitchFamily="34" charset="0"/>
                <a:cs typeface="Arial" panose="020B0604020202020204" pitchFamily="34" charset="0"/>
              </a:rPr>
              <a:t>haemodilution</a:t>
            </a:r>
            <a:r>
              <a:rPr lang="en-US" sz="1800" dirty="0">
                <a:effectLst/>
                <a:latin typeface="Calibri" panose="020F0502020204030204" pitchFamily="34" charset="0"/>
                <a:ea typeface="Calibri" panose="020F0502020204030204" pitchFamily="34" charset="0"/>
                <a:cs typeface="Arial" panose="020B0604020202020204" pitchFamily="34" charset="0"/>
              </a:rPr>
              <a:t>: an in vitro model. Br J </a:t>
            </a:r>
            <a:r>
              <a:rPr lang="en-US" sz="1800" dirty="0" err="1">
                <a:effectLst/>
                <a:latin typeface="Calibri" panose="020F0502020204030204" pitchFamily="34" charset="0"/>
                <a:ea typeface="Calibri" panose="020F0502020204030204" pitchFamily="34" charset="0"/>
                <a:cs typeface="Arial" panose="020B0604020202020204" pitchFamily="34" charset="0"/>
              </a:rPr>
              <a:t>Anaesth</a:t>
            </a:r>
            <a:r>
              <a:rPr lang="en-US" sz="1800" dirty="0">
                <a:effectLst/>
                <a:latin typeface="Calibri" panose="020F0502020204030204" pitchFamily="34" charset="0"/>
                <a:ea typeface="Calibri" panose="020F0502020204030204" pitchFamily="34" charset="0"/>
                <a:cs typeface="Arial" panose="020B0604020202020204" pitchFamily="34" charset="0"/>
              </a:rPr>
              <a:t> 2009;102(6):793–9.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11. </a:t>
            </a:r>
            <a:r>
              <a:rPr lang="en-US" sz="1800" dirty="0" err="1">
                <a:effectLst/>
                <a:latin typeface="Calibri" panose="020F0502020204030204" pitchFamily="34" charset="0"/>
                <a:ea typeface="Calibri" panose="020F0502020204030204" pitchFamily="34" charset="0"/>
                <a:cs typeface="Arial" panose="020B0604020202020204" pitchFamily="34" charset="0"/>
              </a:rPr>
              <a:t>Palascak</a:t>
            </a:r>
            <a:r>
              <a:rPr lang="en-US" sz="1800" dirty="0">
                <a:effectLst/>
                <a:latin typeface="Calibri" panose="020F0502020204030204" pitchFamily="34" charset="0"/>
                <a:ea typeface="Calibri" panose="020F0502020204030204" pitchFamily="34" charset="0"/>
                <a:cs typeface="Arial" panose="020B0604020202020204" pitchFamily="34" charset="0"/>
              </a:rPr>
              <a:t> JE, Martinez J. Dysfibrinogenemia associated with liver disease. J Clin Invest 1977;60(1):89–95.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12. </a:t>
            </a:r>
            <a:r>
              <a:rPr lang="en-US" sz="1800" dirty="0" err="1">
                <a:effectLst/>
                <a:latin typeface="Calibri" panose="020F0502020204030204" pitchFamily="34" charset="0"/>
                <a:ea typeface="Calibri" panose="020F0502020204030204" pitchFamily="34" charset="0"/>
                <a:cs typeface="Arial" panose="020B0604020202020204" pitchFamily="34" charset="0"/>
              </a:rPr>
              <a:t>Miesbach</a:t>
            </a:r>
            <a:r>
              <a:rPr lang="en-US" sz="1800" dirty="0">
                <a:effectLst/>
                <a:latin typeface="Calibri" panose="020F0502020204030204" pitchFamily="34" charset="0"/>
                <a:ea typeface="Calibri" panose="020F0502020204030204" pitchFamily="34" charset="0"/>
                <a:cs typeface="Arial" panose="020B0604020202020204" pitchFamily="34" charset="0"/>
              </a:rPr>
              <a:t> W, Schenk J, </a:t>
            </a:r>
            <a:r>
              <a:rPr lang="en-US" sz="1800" dirty="0" err="1">
                <a:effectLst/>
                <a:latin typeface="Calibri" panose="020F0502020204030204" pitchFamily="34" charset="0"/>
                <a:ea typeface="Calibri" panose="020F0502020204030204" pitchFamily="34" charset="0"/>
                <a:cs typeface="Arial" panose="020B0604020202020204" pitchFamily="34" charset="0"/>
              </a:rPr>
              <a:t>Alesci</a:t>
            </a:r>
            <a:r>
              <a:rPr lang="en-US" sz="1800" dirty="0">
                <a:effectLst/>
                <a:latin typeface="Calibri" panose="020F0502020204030204" pitchFamily="34" charset="0"/>
                <a:ea typeface="Calibri" panose="020F0502020204030204" pitchFamily="34" charset="0"/>
                <a:cs typeface="Arial" panose="020B0604020202020204" pitchFamily="34" charset="0"/>
              </a:rPr>
              <a:t> S, et al. Comparison of the fibrinogen </a:t>
            </a:r>
            <a:r>
              <a:rPr lang="en-US" sz="1800" dirty="0" err="1">
                <a:effectLst/>
                <a:latin typeface="Calibri" panose="020F0502020204030204" pitchFamily="34" charset="0"/>
                <a:ea typeface="Calibri" panose="020F0502020204030204" pitchFamily="34" charset="0"/>
                <a:cs typeface="Arial" panose="020B0604020202020204" pitchFamily="34" charset="0"/>
              </a:rPr>
              <a:t>Clauss</a:t>
            </a:r>
            <a:r>
              <a:rPr lang="en-US" sz="1800" dirty="0">
                <a:effectLst/>
                <a:latin typeface="Calibri" panose="020F0502020204030204" pitchFamily="34" charset="0"/>
                <a:ea typeface="Calibri" panose="020F0502020204030204" pitchFamily="34" charset="0"/>
                <a:cs typeface="Arial" panose="020B0604020202020204" pitchFamily="34" charset="0"/>
              </a:rPr>
              <a:t> assay and the fibrinogen PT derived method in patients with dysfibrinogenemia. </a:t>
            </a:r>
            <a:r>
              <a:rPr lang="en-US" sz="1800" dirty="0" err="1">
                <a:effectLst/>
                <a:latin typeface="Calibri" panose="020F0502020204030204" pitchFamily="34" charset="0"/>
                <a:ea typeface="Calibri" panose="020F0502020204030204" pitchFamily="34" charset="0"/>
                <a:cs typeface="Arial" panose="020B0604020202020204" pitchFamily="34" charset="0"/>
              </a:rPr>
              <a:t>Thromb</a:t>
            </a:r>
            <a:r>
              <a:rPr lang="en-US" sz="1800" dirty="0">
                <a:effectLst/>
                <a:latin typeface="Calibri" panose="020F0502020204030204" pitchFamily="34" charset="0"/>
                <a:ea typeface="Calibri" panose="020F0502020204030204" pitchFamily="34" charset="0"/>
                <a:cs typeface="Arial" panose="020B0604020202020204" pitchFamily="34" charset="0"/>
              </a:rPr>
              <a:t> Res 2010;126(6):e428–33.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13. </a:t>
            </a:r>
            <a:r>
              <a:rPr lang="en-US" sz="1800" dirty="0" err="1">
                <a:effectLst/>
                <a:latin typeface="Calibri" panose="020F0502020204030204" pitchFamily="34" charset="0"/>
                <a:ea typeface="Calibri" panose="020F0502020204030204" pitchFamily="34" charset="0"/>
                <a:cs typeface="Arial" panose="020B0604020202020204" pitchFamily="34" charset="0"/>
              </a:rPr>
              <a:t>Abeysundara</a:t>
            </a:r>
            <a:r>
              <a:rPr lang="en-US" sz="1800" dirty="0">
                <a:effectLst/>
                <a:latin typeface="Calibri" panose="020F0502020204030204" pitchFamily="34" charset="0"/>
                <a:ea typeface="Calibri" panose="020F0502020204030204" pitchFamily="34" charset="0"/>
                <a:cs typeface="Arial" panose="020B0604020202020204" pitchFamily="34" charset="0"/>
              </a:rPr>
              <a:t> L, Mallett SV, Clevenger B. Point-of-care testing in liver disease and liver surgery. Semin </a:t>
            </a:r>
            <a:r>
              <a:rPr lang="en-US" sz="1800" dirty="0" err="1">
                <a:effectLst/>
                <a:latin typeface="Calibri" panose="020F0502020204030204" pitchFamily="34" charset="0"/>
                <a:ea typeface="Calibri" panose="020F0502020204030204" pitchFamily="34" charset="0"/>
                <a:cs typeface="Arial" panose="020B0604020202020204" pitchFamily="34" charset="0"/>
              </a:rPr>
              <a:t>Thromb</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Hemost</a:t>
            </a:r>
            <a:r>
              <a:rPr lang="en-US" sz="1800" dirty="0">
                <a:effectLst/>
                <a:latin typeface="Calibri" panose="020F0502020204030204" pitchFamily="34" charset="0"/>
                <a:ea typeface="Calibri" panose="020F0502020204030204" pitchFamily="34" charset="0"/>
                <a:cs typeface="Arial" panose="020B0604020202020204" pitchFamily="34" charset="0"/>
              </a:rPr>
              <a:t> 2017;43(4):407–15.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14. </a:t>
            </a:r>
            <a:r>
              <a:rPr lang="en-US" sz="1800" dirty="0" err="1">
                <a:effectLst/>
                <a:latin typeface="Calibri" panose="020F0502020204030204" pitchFamily="34" charset="0"/>
                <a:ea typeface="Calibri" panose="020F0502020204030204" pitchFamily="34" charset="0"/>
                <a:cs typeface="Arial" panose="020B0604020202020204" pitchFamily="34" charset="0"/>
              </a:rPr>
              <a:t>Kleinegris</a:t>
            </a:r>
            <a:r>
              <a:rPr lang="en-US" sz="1800" dirty="0">
                <a:effectLst/>
                <a:latin typeface="Calibri" panose="020F0502020204030204" pitchFamily="34" charset="0"/>
                <a:ea typeface="Calibri" panose="020F0502020204030204" pitchFamily="34" charset="0"/>
                <a:cs typeface="Arial" panose="020B0604020202020204" pitchFamily="34" charset="0"/>
              </a:rPr>
              <a:t> MC, Bos MHA, </a:t>
            </a:r>
            <a:r>
              <a:rPr lang="en-US" sz="1800" dirty="0" err="1">
                <a:effectLst/>
                <a:latin typeface="Calibri" panose="020F0502020204030204" pitchFamily="34" charset="0"/>
                <a:ea typeface="Calibri" panose="020F0502020204030204" pitchFamily="34" charset="0"/>
                <a:cs typeface="Arial" panose="020B0604020202020204" pitchFamily="34" charset="0"/>
              </a:rPr>
              <a:t>Roest</a:t>
            </a:r>
            <a:r>
              <a:rPr lang="en-US" sz="1800" dirty="0">
                <a:effectLst/>
                <a:latin typeface="Calibri" panose="020F0502020204030204" pitchFamily="34" charset="0"/>
                <a:ea typeface="Calibri" panose="020F0502020204030204" pitchFamily="34" charset="0"/>
                <a:cs typeface="Arial" panose="020B0604020202020204" pitchFamily="34" charset="0"/>
              </a:rPr>
              <a:t> M, et al. Cirrhosis patients have a coagulopathy that is associated with decreased clot formation capacity. J </a:t>
            </a:r>
            <a:r>
              <a:rPr lang="en-US" sz="1800" dirty="0" err="1">
                <a:effectLst/>
                <a:latin typeface="Calibri" panose="020F0502020204030204" pitchFamily="34" charset="0"/>
                <a:ea typeface="Calibri" panose="020F0502020204030204" pitchFamily="34" charset="0"/>
                <a:cs typeface="Arial" panose="020B0604020202020204" pitchFamily="34" charset="0"/>
              </a:rPr>
              <a:t>Thromb</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Haemost</a:t>
            </a:r>
            <a:r>
              <a:rPr lang="en-US" sz="1800" dirty="0">
                <a:effectLst/>
                <a:latin typeface="Calibri" panose="020F0502020204030204" pitchFamily="34" charset="0"/>
                <a:ea typeface="Calibri" panose="020F0502020204030204" pitchFamily="34" charset="0"/>
                <a:cs typeface="Arial" panose="020B0604020202020204" pitchFamily="34" charset="0"/>
              </a:rPr>
              <a:t> 2014;12(10):1647–57.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15. De </a:t>
            </a:r>
            <a:r>
              <a:rPr lang="en-US" sz="1800" dirty="0" err="1">
                <a:effectLst/>
                <a:latin typeface="Calibri" panose="020F0502020204030204" pitchFamily="34" charset="0"/>
                <a:ea typeface="Calibri" panose="020F0502020204030204" pitchFamily="34" charset="0"/>
                <a:cs typeface="Arial" panose="020B0604020202020204" pitchFamily="34" charset="0"/>
              </a:rPr>
              <a:t>Pietri</a:t>
            </a:r>
            <a:r>
              <a:rPr lang="en-US" sz="1800" dirty="0">
                <a:effectLst/>
                <a:latin typeface="Calibri" panose="020F0502020204030204" pitchFamily="34" charset="0"/>
                <a:ea typeface="Calibri" panose="020F0502020204030204" pitchFamily="34" charset="0"/>
                <a:cs typeface="Arial" panose="020B0604020202020204" pitchFamily="34" charset="0"/>
              </a:rPr>
              <a:t> L, </a:t>
            </a:r>
            <a:r>
              <a:rPr lang="en-US" sz="1800" dirty="0" err="1">
                <a:effectLst/>
                <a:latin typeface="Calibri" panose="020F0502020204030204" pitchFamily="34" charset="0"/>
                <a:ea typeface="Calibri" panose="020F0502020204030204" pitchFamily="34" charset="0"/>
                <a:cs typeface="Arial" panose="020B0604020202020204" pitchFamily="34" charset="0"/>
              </a:rPr>
              <a:t>Bianchini</a:t>
            </a:r>
            <a:r>
              <a:rPr lang="en-US" sz="1800" dirty="0">
                <a:effectLst/>
                <a:latin typeface="Calibri" panose="020F0502020204030204" pitchFamily="34" charset="0"/>
                <a:ea typeface="Calibri" panose="020F0502020204030204" pitchFamily="34" charset="0"/>
                <a:cs typeface="Arial" panose="020B0604020202020204" pitchFamily="34" charset="0"/>
              </a:rPr>
              <a:t> M, </a:t>
            </a:r>
            <a:r>
              <a:rPr lang="en-US" sz="1800" dirty="0" err="1">
                <a:effectLst/>
                <a:latin typeface="Calibri" panose="020F0502020204030204" pitchFamily="34" charset="0"/>
                <a:ea typeface="Calibri" panose="020F0502020204030204" pitchFamily="34" charset="0"/>
                <a:cs typeface="Arial" panose="020B0604020202020204" pitchFamily="34" charset="0"/>
              </a:rPr>
              <a:t>Montalti</a:t>
            </a:r>
            <a:r>
              <a:rPr lang="en-US" sz="1800" dirty="0">
                <a:effectLst/>
                <a:latin typeface="Calibri" panose="020F0502020204030204" pitchFamily="34" charset="0"/>
                <a:ea typeface="Calibri" panose="020F0502020204030204" pitchFamily="34" charset="0"/>
                <a:cs typeface="Arial" panose="020B0604020202020204" pitchFamily="34" charset="0"/>
              </a:rPr>
              <a:t> R, et al. </a:t>
            </a:r>
            <a:r>
              <a:rPr lang="en-US" sz="1800" dirty="0" err="1">
                <a:effectLst/>
                <a:latin typeface="Calibri" panose="020F0502020204030204" pitchFamily="34" charset="0"/>
                <a:ea typeface="Calibri" panose="020F0502020204030204" pitchFamily="34" charset="0"/>
                <a:cs typeface="Arial" panose="020B0604020202020204" pitchFamily="34" charset="0"/>
              </a:rPr>
              <a:t>Thrombelastography</a:t>
            </a:r>
            <a:r>
              <a:rPr lang="en-US" sz="1800" dirty="0">
                <a:effectLst/>
                <a:latin typeface="Calibri" panose="020F0502020204030204" pitchFamily="34" charset="0"/>
                <a:ea typeface="Calibri" panose="020F0502020204030204" pitchFamily="34" charset="0"/>
                <a:cs typeface="Arial" panose="020B0604020202020204" pitchFamily="34" charset="0"/>
              </a:rPr>
              <a:t>-guided blood product use before invasive procedures in cirrhosis with severe coagulopathy: a randomized, controlled trial. Hepatology 2016;63(2):566–73.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16. De </a:t>
            </a:r>
            <a:r>
              <a:rPr lang="en-US" sz="1800" dirty="0" err="1">
                <a:effectLst/>
                <a:latin typeface="Calibri" panose="020F0502020204030204" pitchFamily="34" charset="0"/>
                <a:ea typeface="Calibri" panose="020F0502020204030204" pitchFamily="34" charset="0"/>
                <a:cs typeface="Arial" panose="020B0604020202020204" pitchFamily="34" charset="0"/>
              </a:rPr>
              <a:t>Pietri</a:t>
            </a:r>
            <a:r>
              <a:rPr lang="en-US" sz="1800" dirty="0">
                <a:effectLst/>
                <a:latin typeface="Calibri" panose="020F0502020204030204" pitchFamily="34" charset="0"/>
                <a:ea typeface="Calibri" panose="020F0502020204030204" pitchFamily="34" charset="0"/>
                <a:cs typeface="Arial" panose="020B0604020202020204" pitchFamily="34" charset="0"/>
              </a:rPr>
              <a:t> L, </a:t>
            </a:r>
            <a:r>
              <a:rPr lang="en-US" sz="1800" dirty="0" err="1">
                <a:effectLst/>
                <a:latin typeface="Calibri" panose="020F0502020204030204" pitchFamily="34" charset="0"/>
                <a:ea typeface="Calibri" panose="020F0502020204030204" pitchFamily="34" charset="0"/>
                <a:cs typeface="Arial" panose="020B0604020202020204" pitchFamily="34" charset="0"/>
              </a:rPr>
              <a:t>Bianchini</a:t>
            </a:r>
            <a:r>
              <a:rPr lang="en-US" sz="1800" dirty="0">
                <a:effectLst/>
                <a:latin typeface="Calibri" panose="020F0502020204030204" pitchFamily="34" charset="0"/>
                <a:ea typeface="Calibri" panose="020F0502020204030204" pitchFamily="34" charset="0"/>
                <a:cs typeface="Arial" panose="020B0604020202020204" pitchFamily="34" charset="0"/>
              </a:rPr>
              <a:t> M, </a:t>
            </a:r>
            <a:r>
              <a:rPr lang="en-US" sz="1800" dirty="0" err="1">
                <a:effectLst/>
                <a:latin typeface="Calibri" panose="020F0502020204030204" pitchFamily="34" charset="0"/>
                <a:ea typeface="Calibri" panose="020F0502020204030204" pitchFamily="34" charset="0"/>
                <a:cs typeface="Arial" panose="020B0604020202020204" pitchFamily="34" charset="0"/>
              </a:rPr>
              <a:t>Rompianesi</a:t>
            </a:r>
            <a:r>
              <a:rPr lang="en-US" sz="1800" dirty="0">
                <a:effectLst/>
                <a:latin typeface="Calibri" panose="020F0502020204030204" pitchFamily="34" charset="0"/>
                <a:ea typeface="Calibri" panose="020F0502020204030204" pitchFamily="34" charset="0"/>
                <a:cs typeface="Arial" panose="020B0604020202020204" pitchFamily="34" charset="0"/>
              </a:rPr>
              <a:t> G, et al. Thromboelastographic reference ranges for a cirrhotic patient population undergoing liver transplantation. World J Transplant 2016;6(3):583.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17. Thai C, </a:t>
            </a:r>
            <a:r>
              <a:rPr lang="en-US" sz="1800" dirty="0" err="1">
                <a:effectLst/>
                <a:latin typeface="Calibri" panose="020F0502020204030204" pitchFamily="34" charset="0"/>
                <a:ea typeface="Calibri" panose="020F0502020204030204" pitchFamily="34" charset="0"/>
                <a:cs typeface="Arial" panose="020B0604020202020204" pitchFamily="34" charset="0"/>
              </a:rPr>
              <a:t>Oben</a:t>
            </a:r>
            <a:r>
              <a:rPr lang="en-US" sz="1800" dirty="0">
                <a:effectLst/>
                <a:latin typeface="Calibri" panose="020F0502020204030204" pitchFamily="34" charset="0"/>
                <a:ea typeface="Calibri" panose="020F0502020204030204" pitchFamily="34" charset="0"/>
                <a:cs typeface="Arial" panose="020B0604020202020204" pitchFamily="34" charset="0"/>
              </a:rPr>
              <a:t> C, Wagner G. Coagulation, hemostasis, and transfusion during liver transplantation. Best </a:t>
            </a:r>
            <a:r>
              <a:rPr lang="en-US" sz="1800" dirty="0" err="1">
                <a:effectLst/>
                <a:latin typeface="Calibri" panose="020F0502020204030204" pitchFamily="34" charset="0"/>
                <a:ea typeface="Calibri" panose="020F0502020204030204" pitchFamily="34" charset="0"/>
                <a:cs typeface="Arial" panose="020B0604020202020204" pitchFamily="34" charset="0"/>
              </a:rPr>
              <a:t>Pract</a:t>
            </a:r>
            <a:r>
              <a:rPr lang="en-US" sz="1800" dirty="0">
                <a:effectLst/>
                <a:latin typeface="Calibri" panose="020F0502020204030204" pitchFamily="34" charset="0"/>
                <a:ea typeface="Calibri" panose="020F0502020204030204" pitchFamily="34" charset="0"/>
                <a:cs typeface="Arial" panose="020B0604020202020204" pitchFamily="34" charset="0"/>
              </a:rPr>
              <a:t> Res Clin </a:t>
            </a:r>
            <a:r>
              <a:rPr lang="en-US" sz="1800" dirty="0" err="1">
                <a:effectLst/>
                <a:latin typeface="Calibri" panose="020F0502020204030204" pitchFamily="34" charset="0"/>
                <a:ea typeface="Calibri" panose="020F0502020204030204" pitchFamily="34" charset="0"/>
                <a:cs typeface="Arial" panose="020B0604020202020204" pitchFamily="34" charset="0"/>
              </a:rPr>
              <a:t>Anaesthesiol</a:t>
            </a:r>
            <a:r>
              <a:rPr lang="en-US" sz="1800" dirty="0">
                <a:effectLst/>
                <a:latin typeface="Calibri" panose="020F0502020204030204" pitchFamily="34" charset="0"/>
                <a:ea typeface="Calibri" panose="020F0502020204030204" pitchFamily="34" charset="0"/>
                <a:cs typeface="Arial" panose="020B0604020202020204" pitchFamily="34" charset="0"/>
              </a:rPr>
              <a:t> 2020;34(1):79–87.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18. </a:t>
            </a:r>
            <a:r>
              <a:rPr lang="en-US" sz="1800" dirty="0" err="1">
                <a:effectLst/>
                <a:latin typeface="Calibri" panose="020F0502020204030204" pitchFamily="34" charset="0"/>
                <a:ea typeface="Calibri" panose="020F0502020204030204" pitchFamily="34" charset="0"/>
                <a:cs typeface="Arial" panose="020B0604020202020204" pitchFamily="34" charset="0"/>
              </a:rPr>
              <a:t>Massicotte</a:t>
            </a:r>
            <a:r>
              <a:rPr lang="en-US" sz="1800" dirty="0">
                <a:effectLst/>
                <a:latin typeface="Calibri" panose="020F0502020204030204" pitchFamily="34" charset="0"/>
                <a:ea typeface="Calibri" panose="020F0502020204030204" pitchFamily="34" charset="0"/>
                <a:cs typeface="Arial" panose="020B0604020202020204" pitchFamily="34" charset="0"/>
              </a:rPr>
              <a:t> L, Carrier FM, </a:t>
            </a:r>
            <a:r>
              <a:rPr lang="en-US" sz="1800" dirty="0" err="1">
                <a:effectLst/>
                <a:latin typeface="Calibri" panose="020F0502020204030204" pitchFamily="34" charset="0"/>
                <a:ea typeface="Calibri" panose="020F0502020204030204" pitchFamily="34" charset="0"/>
                <a:cs typeface="Arial" panose="020B0604020202020204" pitchFamily="34" charset="0"/>
              </a:rPr>
              <a:t>Denault</a:t>
            </a:r>
            <a:r>
              <a:rPr lang="en-US" sz="1800" dirty="0">
                <a:effectLst/>
                <a:latin typeface="Calibri" panose="020F0502020204030204" pitchFamily="34" charset="0"/>
                <a:ea typeface="Calibri" panose="020F0502020204030204" pitchFamily="34" charset="0"/>
                <a:cs typeface="Arial" panose="020B0604020202020204" pitchFamily="34" charset="0"/>
              </a:rPr>
              <a:t> AY, et al. Development of a predictive model for blood transfusions and bleeding during liver transplantation: an observational cohort study. J </a:t>
            </a:r>
            <a:r>
              <a:rPr lang="en-US" sz="1800" dirty="0" err="1">
                <a:effectLst/>
                <a:latin typeface="Calibri" panose="020F0502020204030204" pitchFamily="34" charset="0"/>
                <a:ea typeface="Calibri" panose="020F0502020204030204" pitchFamily="34" charset="0"/>
                <a:cs typeface="Arial" panose="020B0604020202020204" pitchFamily="34" charset="0"/>
              </a:rPr>
              <a:t>Cardiothorac</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Vasc</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Anesth</a:t>
            </a:r>
            <a:r>
              <a:rPr lang="en-US" sz="1800" dirty="0">
                <a:effectLst/>
                <a:latin typeface="Calibri" panose="020F0502020204030204" pitchFamily="34" charset="0"/>
                <a:ea typeface="Calibri" panose="020F0502020204030204" pitchFamily="34" charset="0"/>
                <a:cs typeface="Arial" panose="020B0604020202020204" pitchFamily="34" charset="0"/>
              </a:rPr>
              <a:t> 2018;32(4):1722–30. </a:t>
            </a:r>
          </a:p>
          <a:p>
            <a:pPr marL="0" marR="0" algn="l" rtl="1">
              <a:lnSpc>
                <a:spcPct val="107000"/>
              </a:lnSpc>
              <a:spcBef>
                <a:spcPts val="0"/>
              </a:spcBef>
              <a:spcAft>
                <a:spcPts val="800"/>
              </a:spcAft>
              <a:tabLst>
                <a:tab pos="581025"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2047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55000" lnSpcReduction="20000"/>
          </a:bodyPr>
          <a:lstStyle/>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19. Weeder PD, Porte RJ, Lisman T. Hemostasis in liver disease: Implications of new concepts for perioperative management. </a:t>
            </a:r>
            <a:r>
              <a:rPr lang="en-US" sz="1800" dirty="0" err="1">
                <a:effectLst/>
                <a:latin typeface="Calibri" panose="020F0502020204030204" pitchFamily="34" charset="0"/>
                <a:ea typeface="Calibri" panose="020F0502020204030204" pitchFamily="34" charset="0"/>
                <a:cs typeface="Arial" panose="020B0604020202020204" pitchFamily="34" charset="0"/>
              </a:rPr>
              <a:t>Transfus</a:t>
            </a:r>
            <a:r>
              <a:rPr lang="en-US" sz="1800" dirty="0">
                <a:effectLst/>
                <a:latin typeface="Calibri" panose="020F0502020204030204" pitchFamily="34" charset="0"/>
                <a:ea typeface="Calibri" panose="020F0502020204030204" pitchFamily="34" charset="0"/>
                <a:cs typeface="Arial" panose="020B0604020202020204" pitchFamily="34" charset="0"/>
              </a:rPr>
              <a:t> Med Rev 2014;28(3):107–13.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20. Fernandez F, </a:t>
            </a:r>
            <a:r>
              <a:rPr lang="en-US" sz="1800" dirty="0" err="1">
                <a:effectLst/>
                <a:latin typeface="Calibri" panose="020F0502020204030204" pitchFamily="34" charset="0"/>
                <a:ea typeface="Calibri" panose="020F0502020204030204" pitchFamily="34" charset="0"/>
                <a:cs typeface="Arial" panose="020B0604020202020204" pitchFamily="34" charset="0"/>
              </a:rPr>
              <a:t>Goudable</a:t>
            </a:r>
            <a:r>
              <a:rPr lang="en-US" sz="1800" dirty="0">
                <a:effectLst/>
                <a:latin typeface="Calibri" panose="020F0502020204030204" pitchFamily="34" charset="0"/>
                <a:ea typeface="Calibri" panose="020F0502020204030204" pitchFamily="34" charset="0"/>
                <a:cs typeface="Arial" panose="020B0604020202020204" pitchFamily="34" charset="0"/>
              </a:rPr>
              <a:t> C, Sie P, et al. Low </a:t>
            </a:r>
            <a:r>
              <a:rPr lang="en-US" sz="1800" dirty="0" err="1">
                <a:effectLst/>
                <a:latin typeface="Calibri" panose="020F0502020204030204" pitchFamily="34" charset="0"/>
                <a:ea typeface="Calibri" panose="020F0502020204030204" pitchFamily="34" charset="0"/>
                <a:cs typeface="Arial" panose="020B0604020202020204" pitchFamily="34" charset="0"/>
              </a:rPr>
              <a:t>haematocrit</a:t>
            </a:r>
            <a:r>
              <a:rPr lang="en-US" sz="1800" dirty="0">
                <a:effectLst/>
                <a:latin typeface="Calibri" panose="020F0502020204030204" pitchFamily="34" charset="0"/>
                <a:ea typeface="Calibri" panose="020F0502020204030204" pitchFamily="34" charset="0"/>
                <a:cs typeface="Arial" panose="020B0604020202020204" pitchFamily="34" charset="0"/>
              </a:rPr>
              <a:t> and prolonged bleeding time in </a:t>
            </a:r>
            <a:r>
              <a:rPr lang="en-US" sz="1800" dirty="0" err="1">
                <a:effectLst/>
                <a:latin typeface="Calibri" panose="020F0502020204030204" pitchFamily="34" charset="0"/>
                <a:ea typeface="Calibri" panose="020F0502020204030204" pitchFamily="34" charset="0"/>
                <a:cs typeface="Arial" panose="020B0604020202020204" pitchFamily="34" charset="0"/>
              </a:rPr>
              <a:t>uraemic</a:t>
            </a:r>
            <a:r>
              <a:rPr lang="en-US" sz="1800" dirty="0">
                <a:effectLst/>
                <a:latin typeface="Calibri" panose="020F0502020204030204" pitchFamily="34" charset="0"/>
                <a:ea typeface="Calibri" panose="020F0502020204030204" pitchFamily="34" charset="0"/>
                <a:cs typeface="Arial" panose="020B0604020202020204" pitchFamily="34" charset="0"/>
              </a:rPr>
              <a:t> patients: effect of red cell transfusions. Br J </a:t>
            </a:r>
            <a:r>
              <a:rPr lang="en-US" sz="1800" dirty="0" err="1">
                <a:effectLst/>
                <a:latin typeface="Calibri" panose="020F0502020204030204" pitchFamily="34" charset="0"/>
                <a:ea typeface="Calibri" panose="020F0502020204030204" pitchFamily="34" charset="0"/>
                <a:cs typeface="Arial" panose="020B0604020202020204" pitchFamily="34" charset="0"/>
              </a:rPr>
              <a:t>Haematol</a:t>
            </a:r>
            <a:r>
              <a:rPr lang="en-US" sz="1800" dirty="0">
                <a:effectLst/>
                <a:latin typeface="Calibri" panose="020F0502020204030204" pitchFamily="34" charset="0"/>
                <a:ea typeface="Calibri" panose="020F0502020204030204" pitchFamily="34" charset="0"/>
                <a:cs typeface="Arial" panose="020B0604020202020204" pitchFamily="34" charset="0"/>
              </a:rPr>
              <a:t> 1985;59(1): 139–48.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21. </a:t>
            </a:r>
            <a:r>
              <a:rPr lang="en-US" sz="1800" dirty="0" err="1">
                <a:effectLst/>
                <a:latin typeface="Calibri" panose="020F0502020204030204" pitchFamily="34" charset="0"/>
                <a:ea typeface="Calibri" panose="020F0502020204030204" pitchFamily="34" charset="0"/>
                <a:cs typeface="Arial" panose="020B0604020202020204" pitchFamily="34" charset="0"/>
              </a:rPr>
              <a:t>Mandorfer</a:t>
            </a:r>
            <a:r>
              <a:rPr lang="en-US" sz="1800" dirty="0">
                <a:effectLst/>
                <a:latin typeface="Calibri" panose="020F0502020204030204" pitchFamily="34" charset="0"/>
                <a:ea typeface="Calibri" panose="020F0502020204030204" pitchFamily="34" charset="0"/>
                <a:cs typeface="Arial" panose="020B0604020202020204" pitchFamily="34" charset="0"/>
              </a:rPr>
              <a:t> M, </a:t>
            </a:r>
            <a:r>
              <a:rPr lang="en-US" sz="1800" dirty="0" err="1">
                <a:effectLst/>
                <a:latin typeface="Calibri" panose="020F0502020204030204" pitchFamily="34" charset="0"/>
                <a:ea typeface="Calibri" panose="020F0502020204030204" pitchFamily="34" charset="0"/>
                <a:cs typeface="Arial" panose="020B0604020202020204" pitchFamily="34" charset="0"/>
              </a:rPr>
              <a:t>Schwabl</a:t>
            </a:r>
            <a:r>
              <a:rPr lang="en-US" sz="1800" dirty="0">
                <a:effectLst/>
                <a:latin typeface="Calibri" panose="020F0502020204030204" pitchFamily="34" charset="0"/>
                <a:ea typeface="Calibri" panose="020F0502020204030204" pitchFamily="34" charset="0"/>
                <a:cs typeface="Arial" panose="020B0604020202020204" pitchFamily="34" charset="0"/>
              </a:rPr>
              <a:t> P, </a:t>
            </a:r>
            <a:r>
              <a:rPr lang="en-US" sz="1800" dirty="0" err="1">
                <a:effectLst/>
                <a:latin typeface="Calibri" panose="020F0502020204030204" pitchFamily="34" charset="0"/>
                <a:ea typeface="Calibri" panose="020F0502020204030204" pitchFamily="34" charset="0"/>
                <a:cs typeface="Arial" panose="020B0604020202020204" pitchFamily="34" charset="0"/>
              </a:rPr>
              <a:t>Paternostro</a:t>
            </a:r>
            <a:r>
              <a:rPr lang="en-US" sz="1800" dirty="0">
                <a:effectLst/>
                <a:latin typeface="Calibri" panose="020F0502020204030204" pitchFamily="34" charset="0"/>
                <a:ea typeface="Calibri" panose="020F0502020204030204" pitchFamily="34" charset="0"/>
                <a:cs typeface="Arial" panose="020B0604020202020204" pitchFamily="34" charset="0"/>
              </a:rPr>
              <a:t> R, et al. Von Willebrand factor indicates bacterial translocation, inflammation, and procoagulant imbalance and predicts complications independently of portal hypertension severity. Aliment </a:t>
            </a:r>
            <a:r>
              <a:rPr lang="en-US" sz="1800" dirty="0" err="1">
                <a:effectLst/>
                <a:latin typeface="Calibri" panose="020F0502020204030204" pitchFamily="34" charset="0"/>
                <a:ea typeface="Calibri" panose="020F0502020204030204" pitchFamily="34" charset="0"/>
                <a:cs typeface="Arial" panose="020B0604020202020204" pitchFamily="34" charset="0"/>
              </a:rPr>
              <a:t>Pharmacol</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Ther</a:t>
            </a:r>
            <a:r>
              <a:rPr lang="en-US" sz="1800" dirty="0">
                <a:effectLst/>
                <a:latin typeface="Calibri" panose="020F0502020204030204" pitchFamily="34" charset="0"/>
                <a:ea typeface="Calibri" panose="020F0502020204030204" pitchFamily="34" charset="0"/>
                <a:cs typeface="Arial" panose="020B0604020202020204" pitchFamily="34" charset="0"/>
              </a:rPr>
              <a:t> 2018;47(7):980–8.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22. </a:t>
            </a:r>
            <a:r>
              <a:rPr lang="en-US" sz="1800" dirty="0" err="1">
                <a:effectLst/>
                <a:latin typeface="Calibri" panose="020F0502020204030204" pitchFamily="34" charset="0"/>
                <a:ea typeface="Calibri" panose="020F0502020204030204" pitchFamily="34" charset="0"/>
                <a:cs typeface="Arial" panose="020B0604020202020204" pitchFamily="34" charset="0"/>
              </a:rPr>
              <a:t>Kalambokis</a:t>
            </a:r>
            <a:r>
              <a:rPr lang="en-US" sz="1800" dirty="0">
                <a:effectLst/>
                <a:latin typeface="Calibri" panose="020F0502020204030204" pitchFamily="34" charset="0"/>
                <a:ea typeface="Calibri" panose="020F0502020204030204" pitchFamily="34" charset="0"/>
                <a:cs typeface="Arial" panose="020B0604020202020204" pitchFamily="34" charset="0"/>
              </a:rPr>
              <a:t> GN, </a:t>
            </a:r>
            <a:r>
              <a:rPr lang="en-US" sz="1800" dirty="0" err="1">
                <a:effectLst/>
                <a:latin typeface="Calibri" panose="020F0502020204030204" pitchFamily="34" charset="0"/>
                <a:ea typeface="Calibri" panose="020F0502020204030204" pitchFamily="34" charset="0"/>
                <a:cs typeface="Arial" panose="020B0604020202020204" pitchFamily="34" charset="0"/>
              </a:rPr>
              <a:t>Oikonomou</a:t>
            </a:r>
            <a:r>
              <a:rPr lang="en-US" sz="1800" dirty="0">
                <a:effectLst/>
                <a:latin typeface="Calibri" panose="020F0502020204030204" pitchFamily="34" charset="0"/>
                <a:ea typeface="Calibri" panose="020F0502020204030204" pitchFamily="34" charset="0"/>
                <a:cs typeface="Arial" panose="020B0604020202020204" pitchFamily="34" charset="0"/>
              </a:rPr>
              <a:t> A, Christou L, et al. von Willebrand factor and procoagulant imbalance predict outcome in patients with cirrhosis and thrombocytopenia. J Hepatol 2016;65(5):921–8.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23. Lutz J, Menke J, </a:t>
            </a:r>
            <a:r>
              <a:rPr lang="en-US" sz="1800" dirty="0" err="1">
                <a:effectLst/>
                <a:latin typeface="Calibri" panose="020F0502020204030204" pitchFamily="34" charset="0"/>
                <a:ea typeface="Calibri" panose="020F0502020204030204" pitchFamily="34" charset="0"/>
                <a:cs typeface="Arial" panose="020B0604020202020204" pitchFamily="34" charset="0"/>
              </a:rPr>
              <a:t>Sollinger</a:t>
            </a:r>
            <a:r>
              <a:rPr lang="en-US" sz="1800" dirty="0">
                <a:effectLst/>
                <a:latin typeface="Calibri" panose="020F0502020204030204" pitchFamily="34" charset="0"/>
                <a:ea typeface="Calibri" panose="020F0502020204030204" pitchFamily="34" charset="0"/>
                <a:cs typeface="Arial" panose="020B0604020202020204" pitchFamily="34" charset="0"/>
              </a:rPr>
              <a:t> D, et al. </a:t>
            </a:r>
            <a:r>
              <a:rPr lang="en-US" sz="1800" dirty="0" err="1">
                <a:effectLst/>
                <a:latin typeface="Calibri" panose="020F0502020204030204" pitchFamily="34" charset="0"/>
                <a:ea typeface="Calibri" panose="020F0502020204030204" pitchFamily="34" charset="0"/>
                <a:cs typeface="Arial" panose="020B0604020202020204" pitchFamily="34" charset="0"/>
              </a:rPr>
              <a:t>Haemostasis</a:t>
            </a:r>
            <a:r>
              <a:rPr lang="en-US" sz="1800" dirty="0">
                <a:effectLst/>
                <a:latin typeface="Calibri" panose="020F0502020204030204" pitchFamily="34" charset="0"/>
                <a:ea typeface="Calibri" panose="020F0502020204030204" pitchFamily="34" charset="0"/>
                <a:cs typeface="Arial" panose="020B0604020202020204" pitchFamily="34" charset="0"/>
              </a:rPr>
              <a:t> in chronic kidney disease. Nephrol Dial Transplant 2014;29:29–40.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24. Patel IJ, Rahim S, Davidson JC, et al. Society of Interventional Radiology consensus guidelines for the periprocedural management of thrombotic and bleeding risk in patients undergoing percutaneous image-guided interventions—part II: recommendations: endorsed by the Canadian Association for Interventional Radiology and the Cardiovascular and Interventional Radiological Society of Europe. J </a:t>
            </a:r>
            <a:r>
              <a:rPr lang="en-US" sz="1800" dirty="0" err="1">
                <a:effectLst/>
                <a:latin typeface="Calibri" panose="020F0502020204030204" pitchFamily="34" charset="0"/>
                <a:ea typeface="Calibri" panose="020F0502020204030204" pitchFamily="34" charset="0"/>
                <a:cs typeface="Arial" panose="020B0604020202020204" pitchFamily="34" charset="0"/>
              </a:rPr>
              <a:t>Vasc</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Interv</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Radiol</a:t>
            </a:r>
            <a:r>
              <a:rPr lang="en-US" sz="1800" dirty="0">
                <a:effectLst/>
                <a:latin typeface="Calibri" panose="020F0502020204030204" pitchFamily="34" charset="0"/>
                <a:ea typeface="Calibri" panose="020F0502020204030204" pitchFamily="34" charset="0"/>
                <a:cs typeface="Arial" panose="020B0604020202020204" pitchFamily="34" charset="0"/>
              </a:rPr>
              <a:t> 2019;30(8):1168–84.e1.</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25. O¨ </a:t>
            </a:r>
            <a:r>
              <a:rPr lang="en-US" sz="1800" dirty="0" err="1">
                <a:effectLst/>
                <a:latin typeface="Calibri" panose="020F0502020204030204" pitchFamily="34" charset="0"/>
                <a:ea typeface="Calibri" panose="020F0502020204030204" pitchFamily="34" charset="0"/>
                <a:cs typeface="Arial" panose="020B0604020202020204" pitchFamily="34" charset="0"/>
              </a:rPr>
              <a:t>zdemir</a:t>
            </a:r>
            <a:r>
              <a:rPr lang="en-US" sz="1800" dirty="0">
                <a:effectLst/>
                <a:latin typeface="Calibri" panose="020F0502020204030204" pitchFamily="34" charset="0"/>
                <a:ea typeface="Calibri" panose="020F0502020204030204" pitchFamily="34" charset="0"/>
                <a:cs typeface="Arial" panose="020B0604020202020204" pitchFamily="34" charset="0"/>
              </a:rPr>
              <a:t> ZC, </a:t>
            </a:r>
            <a:r>
              <a:rPr lang="en-US" sz="1800" dirty="0" err="1">
                <a:effectLst/>
                <a:latin typeface="Calibri" panose="020F0502020204030204" pitchFamily="34" charset="0"/>
                <a:ea typeface="Calibri" panose="020F0502020204030204" pitchFamily="34" charset="0"/>
                <a:cs typeface="Arial" panose="020B0604020202020204" pitchFamily="34" charset="0"/>
              </a:rPr>
              <a:t>Du¨zenli</a:t>
            </a:r>
            <a:r>
              <a:rPr lang="en-US" sz="1800" dirty="0">
                <a:effectLst/>
                <a:latin typeface="Calibri" panose="020F0502020204030204" pitchFamily="34" charset="0"/>
                <a:ea typeface="Calibri" panose="020F0502020204030204" pitchFamily="34" charset="0"/>
                <a:cs typeface="Arial" panose="020B0604020202020204" pitchFamily="34" charset="0"/>
              </a:rPr>
              <a:t> Kar Y, </a:t>
            </a:r>
            <a:r>
              <a:rPr lang="en-US" sz="1800" dirty="0" err="1">
                <a:effectLst/>
                <a:latin typeface="Calibri" panose="020F0502020204030204" pitchFamily="34" charset="0"/>
                <a:ea typeface="Calibri" panose="020F0502020204030204" pitchFamily="34" charset="0"/>
                <a:cs typeface="Arial" panose="020B0604020202020204" pitchFamily="34" charset="0"/>
              </a:rPr>
              <a:t>Gu¨ndu¨z</a:t>
            </a:r>
            <a:r>
              <a:rPr lang="en-US" sz="1800" dirty="0">
                <a:effectLst/>
                <a:latin typeface="Calibri" panose="020F0502020204030204" pitchFamily="34" charset="0"/>
                <a:ea typeface="Calibri" panose="020F0502020204030204" pitchFamily="34" charset="0"/>
                <a:cs typeface="Arial" panose="020B0604020202020204" pitchFamily="34" charset="0"/>
              </a:rPr>
              <a:t> E, et al. Evaluation of hypercoagulability with rotational </a:t>
            </a:r>
            <a:r>
              <a:rPr lang="en-US" sz="1800" dirty="0" err="1">
                <a:effectLst/>
                <a:latin typeface="Calibri" panose="020F0502020204030204" pitchFamily="34" charset="0"/>
                <a:ea typeface="Calibri" panose="020F0502020204030204" pitchFamily="34" charset="0"/>
                <a:cs typeface="Arial" panose="020B0604020202020204" pitchFamily="34" charset="0"/>
              </a:rPr>
              <a:t>thromboelastometry</a:t>
            </a:r>
            <a:r>
              <a:rPr lang="en-US" sz="1800" dirty="0">
                <a:effectLst/>
                <a:latin typeface="Calibri" panose="020F0502020204030204" pitchFamily="34" charset="0"/>
                <a:ea typeface="Calibri" panose="020F0502020204030204" pitchFamily="34" charset="0"/>
                <a:cs typeface="Arial" panose="020B0604020202020204" pitchFamily="34" charset="0"/>
              </a:rPr>
              <a:t> in children with iron deficiency anemia. Hematology 2018;23(9):664–8.</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26. Hu KQ, Yu AS, </a:t>
            </a:r>
            <a:r>
              <a:rPr lang="en-US" sz="1800" dirty="0" err="1">
                <a:effectLst/>
                <a:latin typeface="Calibri" panose="020F0502020204030204" pitchFamily="34" charset="0"/>
                <a:ea typeface="Calibri" panose="020F0502020204030204" pitchFamily="34" charset="0"/>
                <a:cs typeface="Arial" panose="020B0604020202020204" pitchFamily="34" charset="0"/>
              </a:rPr>
              <a:t>Tiyyagura</a:t>
            </a:r>
            <a:r>
              <a:rPr lang="en-US" sz="1800" dirty="0">
                <a:effectLst/>
                <a:latin typeface="Calibri" panose="020F0502020204030204" pitchFamily="34" charset="0"/>
                <a:ea typeface="Calibri" panose="020F0502020204030204" pitchFamily="34" charset="0"/>
                <a:cs typeface="Arial" panose="020B0604020202020204" pitchFamily="34" charset="0"/>
              </a:rPr>
              <a:t> L, et al. </a:t>
            </a:r>
            <a:r>
              <a:rPr lang="en-US" sz="1800" dirty="0" err="1">
                <a:effectLst/>
                <a:latin typeface="Calibri" panose="020F0502020204030204" pitchFamily="34" charset="0"/>
                <a:ea typeface="Calibri" panose="020F0502020204030204" pitchFamily="34" charset="0"/>
                <a:cs typeface="Arial" panose="020B0604020202020204" pitchFamily="34" charset="0"/>
              </a:rPr>
              <a:t>Hyperfibrinolytic</a:t>
            </a:r>
            <a:r>
              <a:rPr lang="en-US" sz="1800" dirty="0">
                <a:effectLst/>
                <a:latin typeface="Calibri" panose="020F0502020204030204" pitchFamily="34" charset="0"/>
                <a:ea typeface="Calibri" panose="020F0502020204030204" pitchFamily="34" charset="0"/>
                <a:cs typeface="Arial" panose="020B0604020202020204" pitchFamily="34" charset="0"/>
              </a:rPr>
              <a:t> activity in hospitalized cirrhotic patients in a referral liver unit. Am J Gastroenterol 2001;96(5):1581–6.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27. </a:t>
            </a:r>
            <a:r>
              <a:rPr lang="en-US" sz="1800" dirty="0" err="1">
                <a:effectLst/>
                <a:latin typeface="Calibri" panose="020F0502020204030204" pitchFamily="34" charset="0"/>
                <a:ea typeface="Calibri" panose="020F0502020204030204" pitchFamily="34" charset="0"/>
                <a:cs typeface="Arial" panose="020B0604020202020204" pitchFamily="34" charset="0"/>
              </a:rPr>
              <a:t>Zimmon</a:t>
            </a:r>
            <a:r>
              <a:rPr lang="en-US" sz="1800" dirty="0">
                <a:effectLst/>
                <a:latin typeface="Calibri" panose="020F0502020204030204" pitchFamily="34" charset="0"/>
                <a:ea typeface="Calibri" panose="020F0502020204030204" pitchFamily="34" charset="0"/>
                <a:cs typeface="Arial" panose="020B0604020202020204" pitchFamily="34" charset="0"/>
              </a:rPr>
              <a:t> DS, Kessler RE. The portal pressure-blood volume relationship in cirrhosis. Gut 1974;15:99–101.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28. </a:t>
            </a:r>
            <a:r>
              <a:rPr lang="en-US" sz="1800" dirty="0" err="1">
                <a:effectLst/>
                <a:latin typeface="Calibri" panose="020F0502020204030204" pitchFamily="34" charset="0"/>
                <a:ea typeface="Calibri" panose="020F0502020204030204" pitchFamily="34" charset="0"/>
                <a:cs typeface="Arial" panose="020B0604020202020204" pitchFamily="34" charset="0"/>
              </a:rPr>
              <a:t>Tripodi</a:t>
            </a:r>
            <a:r>
              <a:rPr lang="en-US" sz="1800" dirty="0">
                <a:effectLst/>
                <a:latin typeface="Calibri" panose="020F0502020204030204" pitchFamily="34" charset="0"/>
                <a:ea typeface="Calibri" panose="020F0502020204030204" pitchFamily="34" charset="0"/>
                <a:cs typeface="Arial" panose="020B0604020202020204" pitchFamily="34" charset="0"/>
              </a:rPr>
              <a:t> A, </a:t>
            </a:r>
            <a:r>
              <a:rPr lang="en-US" sz="1800" dirty="0" err="1">
                <a:effectLst/>
                <a:latin typeface="Calibri" panose="020F0502020204030204" pitchFamily="34" charset="0"/>
                <a:ea typeface="Calibri" panose="020F0502020204030204" pitchFamily="34" charset="0"/>
                <a:cs typeface="Arial" panose="020B0604020202020204" pitchFamily="34" charset="0"/>
              </a:rPr>
              <a:t>Primignani</a:t>
            </a:r>
            <a:r>
              <a:rPr lang="en-US" sz="1800" dirty="0">
                <a:effectLst/>
                <a:latin typeface="Calibri" panose="020F0502020204030204" pitchFamily="34" charset="0"/>
                <a:ea typeface="Calibri" panose="020F0502020204030204" pitchFamily="34" charset="0"/>
                <a:cs typeface="Arial" panose="020B0604020202020204" pitchFamily="34" charset="0"/>
              </a:rPr>
              <a:t> M, </a:t>
            </a:r>
            <a:r>
              <a:rPr lang="en-US" sz="1800" dirty="0" err="1">
                <a:effectLst/>
                <a:latin typeface="Calibri" panose="020F0502020204030204" pitchFamily="34" charset="0"/>
                <a:ea typeface="Calibri" panose="020F0502020204030204" pitchFamily="34" charset="0"/>
                <a:cs typeface="Arial" panose="020B0604020202020204" pitchFamily="34" charset="0"/>
              </a:rPr>
              <a:t>Chantarangkul</a:t>
            </a:r>
            <a:r>
              <a:rPr lang="en-US" sz="1800" dirty="0">
                <a:effectLst/>
                <a:latin typeface="Calibri" panose="020F0502020204030204" pitchFamily="34" charset="0"/>
                <a:ea typeface="Calibri" panose="020F0502020204030204" pitchFamily="34" charset="0"/>
                <a:cs typeface="Arial" panose="020B0604020202020204" pitchFamily="34" charset="0"/>
              </a:rPr>
              <a:t> V, et al. Thrombin generation in patients with cirrhosis: the role of platelets. Hepatology 2006;44(2):440–5.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29. Giannini EG, Greco A, </a:t>
            </a:r>
            <a:r>
              <a:rPr lang="en-US" sz="1800" dirty="0" err="1">
                <a:effectLst/>
                <a:latin typeface="Calibri" panose="020F0502020204030204" pitchFamily="34" charset="0"/>
                <a:ea typeface="Calibri" panose="020F0502020204030204" pitchFamily="34" charset="0"/>
                <a:cs typeface="Arial" panose="020B0604020202020204" pitchFamily="34" charset="0"/>
              </a:rPr>
              <a:t>Marenco</a:t>
            </a:r>
            <a:r>
              <a:rPr lang="en-US" sz="1800" dirty="0">
                <a:effectLst/>
                <a:latin typeface="Calibri" panose="020F0502020204030204" pitchFamily="34" charset="0"/>
                <a:ea typeface="Calibri" panose="020F0502020204030204" pitchFamily="34" charset="0"/>
                <a:cs typeface="Arial" panose="020B0604020202020204" pitchFamily="34" charset="0"/>
              </a:rPr>
              <a:t> S, et al. Incidence of bleeding following invasive procedures in patients with thrombocytopenia and advanced liver disease. Clin Gastroenterol Hepatol 2010;8(10):899–902.</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30. O’Leary J, Greenberg CS, Patton HM, et al. AGA clinical practice update: coagulation in cirrhosis. Gastroenterology 2019;157(1):34–43.e1. </a:t>
            </a:r>
          </a:p>
          <a:p>
            <a:pPr marL="0" marR="0" algn="l" rtl="1">
              <a:lnSpc>
                <a:spcPct val="107000"/>
              </a:lnSpc>
              <a:spcBef>
                <a:spcPts val="0"/>
              </a:spcBef>
              <a:spcAft>
                <a:spcPts val="800"/>
              </a:spcAft>
              <a:tabLst>
                <a:tab pos="581025"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96170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62500" lnSpcReduction="20000"/>
          </a:bodyPr>
          <a:lstStyle/>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31. </a:t>
            </a:r>
            <a:r>
              <a:rPr lang="en-US" sz="1800" dirty="0" err="1">
                <a:effectLst/>
                <a:latin typeface="Calibri" panose="020F0502020204030204" pitchFamily="34" charset="0"/>
                <a:ea typeface="Calibri" panose="020F0502020204030204" pitchFamily="34" charset="0"/>
                <a:cs typeface="Arial" panose="020B0604020202020204" pitchFamily="34" charset="0"/>
              </a:rPr>
              <a:t>Intagliata</a:t>
            </a:r>
            <a:r>
              <a:rPr lang="en-US" sz="1800" dirty="0">
                <a:effectLst/>
                <a:latin typeface="Calibri" panose="020F0502020204030204" pitchFamily="34" charset="0"/>
                <a:ea typeface="Calibri" panose="020F0502020204030204" pitchFamily="34" charset="0"/>
                <a:cs typeface="Arial" panose="020B0604020202020204" pitchFamily="34" charset="0"/>
              </a:rPr>
              <a:t> NM, Argo CK, Stine JG, et al. Concepts and controversies in </a:t>
            </a:r>
            <a:r>
              <a:rPr lang="en-US" sz="1800" dirty="0" err="1">
                <a:effectLst/>
                <a:latin typeface="Calibri" panose="020F0502020204030204" pitchFamily="34" charset="0"/>
                <a:ea typeface="Calibri" panose="020F0502020204030204" pitchFamily="34" charset="0"/>
                <a:cs typeface="Arial" panose="020B0604020202020204" pitchFamily="34" charset="0"/>
              </a:rPr>
              <a:t>haemostasis</a:t>
            </a:r>
            <a:r>
              <a:rPr lang="en-US" sz="1800" dirty="0">
                <a:effectLst/>
                <a:latin typeface="Calibri" panose="020F0502020204030204" pitchFamily="34" charset="0"/>
                <a:ea typeface="Calibri" panose="020F0502020204030204" pitchFamily="34" charset="0"/>
                <a:cs typeface="Arial" panose="020B0604020202020204" pitchFamily="34" charset="0"/>
              </a:rPr>
              <a:t> and thrombosis associated with liver disease: proceedings of the 7th international coagulation in liver disease conference. </a:t>
            </a:r>
            <a:r>
              <a:rPr lang="en-US" sz="1800" dirty="0" err="1">
                <a:effectLst/>
                <a:latin typeface="Calibri" panose="020F0502020204030204" pitchFamily="34" charset="0"/>
                <a:ea typeface="Calibri" panose="020F0502020204030204" pitchFamily="34" charset="0"/>
                <a:cs typeface="Arial" panose="020B0604020202020204" pitchFamily="34" charset="0"/>
              </a:rPr>
              <a:t>Thromb</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Haemost</a:t>
            </a:r>
            <a:r>
              <a:rPr lang="en-US" sz="1800" dirty="0">
                <a:effectLst/>
                <a:latin typeface="Calibri" panose="020F0502020204030204" pitchFamily="34" charset="0"/>
                <a:ea typeface="Calibri" panose="020F0502020204030204" pitchFamily="34" charset="0"/>
                <a:cs typeface="Arial" panose="020B0604020202020204" pitchFamily="34" charset="0"/>
              </a:rPr>
              <a:t> 2018;118(8): 1491–506.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32. Vieira da Rocha EC, D’Amico EA, Caldwell SH, et al. A prospective study of conventional and expanded coagulation indices in predicting ulcer bleeding after variceal band ligation. Clin Gastroenterol Hepatol 2009;7:988–93.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33. Northup PG, Garcia-Pagan JC, Garcia-Tsao G, et al. Vascular liver disorders, portal vein thrombosis, and procedural bleeding in patients with liver disease: 2020 practice guidance by the American Association for the Study of Liver Diseases. Hepatology 2020.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https://doi.org/10.1002/hep.31646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34. Peck-Radosavljevic M, Simon K, </a:t>
            </a:r>
            <a:r>
              <a:rPr lang="en-US" sz="1800" dirty="0" err="1">
                <a:effectLst/>
                <a:latin typeface="Calibri" panose="020F0502020204030204" pitchFamily="34" charset="0"/>
                <a:ea typeface="Calibri" panose="020F0502020204030204" pitchFamily="34" charset="0"/>
                <a:cs typeface="Arial" panose="020B0604020202020204" pitchFamily="34" charset="0"/>
              </a:rPr>
              <a:t>Iacobellis</a:t>
            </a:r>
            <a:r>
              <a:rPr lang="en-US" sz="1800" dirty="0">
                <a:effectLst/>
                <a:latin typeface="Calibri" panose="020F0502020204030204" pitchFamily="34" charset="0"/>
                <a:ea typeface="Calibri" panose="020F0502020204030204" pitchFamily="34" charset="0"/>
                <a:cs typeface="Arial" panose="020B0604020202020204" pitchFamily="34" charset="0"/>
              </a:rPr>
              <a:t> A, et al. </a:t>
            </a:r>
            <a:r>
              <a:rPr lang="en-US" sz="1800" dirty="0" err="1">
                <a:effectLst/>
                <a:latin typeface="Calibri" panose="020F0502020204030204" pitchFamily="34" charset="0"/>
                <a:ea typeface="Calibri" panose="020F0502020204030204" pitchFamily="34" charset="0"/>
                <a:cs typeface="Arial" panose="020B0604020202020204" pitchFamily="34" charset="0"/>
              </a:rPr>
              <a:t>Lusutrombopag</a:t>
            </a:r>
            <a:r>
              <a:rPr lang="en-US" sz="1800" dirty="0">
                <a:effectLst/>
                <a:latin typeface="Calibri" panose="020F0502020204030204" pitchFamily="34" charset="0"/>
                <a:ea typeface="Calibri" panose="020F0502020204030204" pitchFamily="34" charset="0"/>
                <a:cs typeface="Arial" panose="020B0604020202020204" pitchFamily="34" charset="0"/>
              </a:rPr>
              <a:t> for the treatment of thrombocytopenia in patients with chronic liver disease undergoing invasive procedures (L-PLUS 2). Hepatology 2019;70:1336–48.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35. </a:t>
            </a:r>
            <a:r>
              <a:rPr lang="en-US" sz="1800" dirty="0" err="1">
                <a:effectLst/>
                <a:latin typeface="Calibri" panose="020F0502020204030204" pitchFamily="34" charset="0"/>
                <a:ea typeface="Calibri" panose="020F0502020204030204" pitchFamily="34" charset="0"/>
                <a:cs typeface="Arial" panose="020B0604020202020204" pitchFamily="34" charset="0"/>
              </a:rPr>
              <a:t>Terrault</a:t>
            </a:r>
            <a:r>
              <a:rPr lang="en-US" sz="1800" dirty="0">
                <a:effectLst/>
                <a:latin typeface="Calibri" panose="020F0502020204030204" pitchFamily="34" charset="0"/>
                <a:ea typeface="Calibri" panose="020F0502020204030204" pitchFamily="34" charset="0"/>
                <a:cs typeface="Arial" panose="020B0604020202020204" pitchFamily="34" charset="0"/>
              </a:rPr>
              <a:t> N, Chen YC, Izumi N, et al. </a:t>
            </a:r>
            <a:r>
              <a:rPr lang="en-US" sz="1800" dirty="0" err="1">
                <a:effectLst/>
                <a:latin typeface="Calibri" panose="020F0502020204030204" pitchFamily="34" charset="0"/>
                <a:ea typeface="Calibri" panose="020F0502020204030204" pitchFamily="34" charset="0"/>
                <a:cs typeface="Arial" panose="020B0604020202020204" pitchFamily="34" charset="0"/>
              </a:rPr>
              <a:t>Avatrombopag</a:t>
            </a:r>
            <a:r>
              <a:rPr lang="en-US" sz="1800" dirty="0">
                <a:effectLst/>
                <a:latin typeface="Calibri" panose="020F0502020204030204" pitchFamily="34" charset="0"/>
                <a:ea typeface="Calibri" panose="020F0502020204030204" pitchFamily="34" charset="0"/>
                <a:cs typeface="Arial" panose="020B0604020202020204" pitchFamily="34" charset="0"/>
              </a:rPr>
              <a:t> before procedures reduces need for platelet transfusion in patients with chronic liver disease and thrombocytopenia. Gastroenterology 2018;155:705–18.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36. </a:t>
            </a:r>
            <a:r>
              <a:rPr lang="en-US" sz="1800" dirty="0" err="1">
                <a:effectLst/>
                <a:latin typeface="Calibri" panose="020F0502020204030204" pitchFamily="34" charset="0"/>
                <a:ea typeface="Calibri" panose="020F0502020204030204" pitchFamily="34" charset="0"/>
                <a:cs typeface="Arial" panose="020B0604020202020204" pitchFamily="34" charset="0"/>
              </a:rPr>
              <a:t>Rassi</a:t>
            </a:r>
            <a:r>
              <a:rPr lang="en-US" sz="1800" dirty="0">
                <a:effectLst/>
                <a:latin typeface="Calibri" panose="020F0502020204030204" pitchFamily="34" charset="0"/>
                <a:ea typeface="Calibri" panose="020F0502020204030204" pitchFamily="34" charset="0"/>
                <a:cs typeface="Arial" panose="020B0604020202020204" pitchFamily="34" charset="0"/>
              </a:rPr>
              <a:t> AB, </a:t>
            </a:r>
            <a:r>
              <a:rPr lang="en-US" sz="1800" dirty="0" err="1">
                <a:effectLst/>
                <a:latin typeface="Calibri" panose="020F0502020204030204" pitchFamily="34" charset="0"/>
                <a:ea typeface="Calibri" panose="020F0502020204030204" pitchFamily="34" charset="0"/>
                <a:cs typeface="Arial" panose="020B0604020202020204" pitchFamily="34" charset="0"/>
              </a:rPr>
              <a:t>d’Amico</a:t>
            </a:r>
            <a:r>
              <a:rPr lang="en-US" sz="1800" dirty="0">
                <a:effectLst/>
                <a:latin typeface="Calibri" panose="020F0502020204030204" pitchFamily="34" charset="0"/>
                <a:ea typeface="Calibri" panose="020F0502020204030204" pitchFamily="34" charset="0"/>
                <a:cs typeface="Arial" panose="020B0604020202020204" pitchFamily="34" charset="0"/>
              </a:rPr>
              <a:t> EA, </a:t>
            </a:r>
            <a:r>
              <a:rPr lang="en-US" sz="1800" dirty="0" err="1">
                <a:effectLst/>
                <a:latin typeface="Calibri" panose="020F0502020204030204" pitchFamily="34" charset="0"/>
                <a:ea typeface="Calibri" panose="020F0502020204030204" pitchFamily="34" charset="0"/>
                <a:cs typeface="Arial" panose="020B0604020202020204" pitchFamily="34" charset="0"/>
              </a:rPr>
              <a:t>Tripodi</a:t>
            </a:r>
            <a:r>
              <a:rPr lang="en-US" sz="1800" dirty="0">
                <a:effectLst/>
                <a:latin typeface="Calibri" panose="020F0502020204030204" pitchFamily="34" charset="0"/>
                <a:ea typeface="Calibri" panose="020F0502020204030204" pitchFamily="34" charset="0"/>
                <a:cs typeface="Arial" panose="020B0604020202020204" pitchFamily="34" charset="0"/>
              </a:rPr>
              <a:t> A, et al. Fresh frozen plasma transfusion in patients with cirrhosis and coagulopathy: effect on conventional coagulation tests and thrombomodulin-modified thrombin generation. J Hepatol 2020;72:85–94.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37. Kleinman S, Caulfield T, Chan P, et al. Toward an understanding of </a:t>
            </a:r>
            <a:r>
              <a:rPr lang="en-US" sz="1800" dirty="0" err="1">
                <a:effectLst/>
                <a:latin typeface="Calibri" panose="020F0502020204030204" pitchFamily="34" charset="0"/>
                <a:ea typeface="Calibri" panose="020F0502020204030204" pitchFamily="34" charset="0"/>
                <a:cs typeface="Arial" panose="020B0604020202020204" pitchFamily="34" charset="0"/>
              </a:rPr>
              <a:t>transfusionrelated</a:t>
            </a:r>
            <a:r>
              <a:rPr lang="en-US" sz="1800" dirty="0">
                <a:effectLst/>
                <a:latin typeface="Calibri" panose="020F0502020204030204" pitchFamily="34" charset="0"/>
                <a:ea typeface="Calibri" panose="020F0502020204030204" pitchFamily="34" charset="0"/>
                <a:cs typeface="Arial" panose="020B0604020202020204" pitchFamily="34" charset="0"/>
              </a:rPr>
              <a:t> acute lung injury: statement of a consensus panel. Transfusion 2004;44: 1774–89.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38. Bosch J, </a:t>
            </a:r>
            <a:r>
              <a:rPr lang="en-US" sz="1800" dirty="0" err="1">
                <a:effectLst/>
                <a:latin typeface="Calibri" panose="020F0502020204030204" pitchFamily="34" charset="0"/>
                <a:ea typeface="Calibri" panose="020F0502020204030204" pitchFamily="34" charset="0"/>
                <a:cs typeface="Arial" panose="020B0604020202020204" pitchFamily="34" charset="0"/>
              </a:rPr>
              <a:t>Thabut</a:t>
            </a:r>
            <a:r>
              <a:rPr lang="en-US" sz="1800" dirty="0">
                <a:effectLst/>
                <a:latin typeface="Calibri" panose="020F0502020204030204" pitchFamily="34" charset="0"/>
                <a:ea typeface="Calibri" panose="020F0502020204030204" pitchFamily="34" charset="0"/>
                <a:cs typeface="Arial" panose="020B0604020202020204" pitchFamily="34" charset="0"/>
              </a:rPr>
              <a:t> D, </a:t>
            </a:r>
            <a:r>
              <a:rPr lang="en-US" sz="1800" dirty="0" err="1">
                <a:effectLst/>
                <a:latin typeface="Calibri" panose="020F0502020204030204" pitchFamily="34" charset="0"/>
                <a:ea typeface="Calibri" panose="020F0502020204030204" pitchFamily="34" charset="0"/>
                <a:cs typeface="Arial" panose="020B0604020202020204" pitchFamily="34" charset="0"/>
              </a:rPr>
              <a:t>Albillos</a:t>
            </a:r>
            <a:r>
              <a:rPr lang="en-US" sz="1800" dirty="0">
                <a:effectLst/>
                <a:latin typeface="Calibri" panose="020F0502020204030204" pitchFamily="34" charset="0"/>
                <a:ea typeface="Calibri" panose="020F0502020204030204" pitchFamily="34" charset="0"/>
                <a:cs typeface="Arial" panose="020B0604020202020204" pitchFamily="34" charset="0"/>
              </a:rPr>
              <a:t> A, et al. Recombinant factor </a:t>
            </a:r>
            <a:r>
              <a:rPr lang="en-US" sz="1800" dirty="0" err="1">
                <a:effectLst/>
                <a:latin typeface="Calibri" panose="020F0502020204030204" pitchFamily="34" charset="0"/>
                <a:ea typeface="Calibri" panose="020F0502020204030204" pitchFamily="34" charset="0"/>
                <a:cs typeface="Arial" panose="020B0604020202020204" pitchFamily="34" charset="0"/>
              </a:rPr>
              <a:t>VIIa</a:t>
            </a:r>
            <a:r>
              <a:rPr lang="en-US" sz="1800" dirty="0">
                <a:effectLst/>
                <a:latin typeface="Calibri" panose="020F0502020204030204" pitchFamily="34" charset="0"/>
                <a:ea typeface="Calibri" panose="020F0502020204030204" pitchFamily="34" charset="0"/>
                <a:cs typeface="Arial" panose="020B0604020202020204" pitchFamily="34" charset="0"/>
              </a:rPr>
              <a:t> for variceal bleeding in patients with advanced cirrhosis: a randomized, controlled trial. Hepatology 2008;47:1604–14. </a:t>
            </a:r>
          </a:p>
          <a:p>
            <a:pPr marL="0" marR="0" algn="l" rtl="1">
              <a:lnSpc>
                <a:spcPct val="107000"/>
              </a:lnSpc>
              <a:spcBef>
                <a:spcPts val="0"/>
              </a:spcBef>
              <a:spcAft>
                <a:spcPts val="800"/>
              </a:spcAft>
              <a:tabLst>
                <a:tab pos="581025"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39. </a:t>
            </a:r>
            <a:r>
              <a:rPr lang="en-US" sz="1800" dirty="0" err="1">
                <a:effectLst/>
                <a:latin typeface="Calibri" panose="020F0502020204030204" pitchFamily="34" charset="0"/>
                <a:ea typeface="Calibri" panose="020F0502020204030204" pitchFamily="34" charset="0"/>
                <a:cs typeface="Arial" panose="020B0604020202020204" pitchFamily="34" charset="0"/>
              </a:rPr>
              <a:t>Massicotte</a:t>
            </a:r>
            <a:r>
              <a:rPr lang="en-US" sz="1800" dirty="0">
                <a:effectLst/>
                <a:latin typeface="Calibri" panose="020F0502020204030204" pitchFamily="34" charset="0"/>
                <a:ea typeface="Calibri" panose="020F0502020204030204" pitchFamily="34" charset="0"/>
                <a:cs typeface="Arial" panose="020B0604020202020204" pitchFamily="34" charset="0"/>
              </a:rPr>
              <a:t> L, Lenis S, </a:t>
            </a:r>
            <a:r>
              <a:rPr lang="en-US" sz="1800" dirty="0" err="1">
                <a:effectLst/>
                <a:latin typeface="Calibri" panose="020F0502020204030204" pitchFamily="34" charset="0"/>
                <a:ea typeface="Calibri" panose="020F0502020204030204" pitchFamily="34" charset="0"/>
                <a:cs typeface="Arial" panose="020B0604020202020204" pitchFamily="34" charset="0"/>
              </a:rPr>
              <a:t>Thibeault</a:t>
            </a:r>
            <a:r>
              <a:rPr lang="en-US" sz="1800" dirty="0">
                <a:effectLst/>
                <a:latin typeface="Calibri" panose="020F0502020204030204" pitchFamily="34" charset="0"/>
                <a:ea typeface="Calibri" panose="020F0502020204030204" pitchFamily="34" charset="0"/>
                <a:cs typeface="Arial" panose="020B0604020202020204" pitchFamily="34" charset="0"/>
              </a:rPr>
              <a:t> L, et al. Reduction of blood product transfusions during liver transplantation. Can J </a:t>
            </a:r>
            <a:r>
              <a:rPr lang="en-US" sz="1800" dirty="0" err="1">
                <a:effectLst/>
                <a:latin typeface="Calibri" panose="020F0502020204030204" pitchFamily="34" charset="0"/>
                <a:ea typeface="Calibri" panose="020F0502020204030204" pitchFamily="34" charset="0"/>
                <a:cs typeface="Arial" panose="020B0604020202020204" pitchFamily="34" charset="0"/>
              </a:rPr>
              <a:t>Anaesth</a:t>
            </a:r>
            <a:r>
              <a:rPr lang="en-US" sz="1800" dirty="0">
                <a:effectLst/>
                <a:latin typeface="Calibri" panose="020F0502020204030204" pitchFamily="34" charset="0"/>
                <a:ea typeface="Calibri" panose="020F0502020204030204" pitchFamily="34" charset="0"/>
                <a:cs typeface="Arial" panose="020B0604020202020204" pitchFamily="34" charset="0"/>
              </a:rPr>
              <a:t> 2005;52(5):545–6.</a:t>
            </a:r>
          </a:p>
          <a:p>
            <a:endParaRPr lang="en-US" dirty="0"/>
          </a:p>
        </p:txBody>
      </p:sp>
    </p:spTree>
    <p:extLst>
      <p:ext uri="{BB962C8B-B14F-4D97-AF65-F5344CB8AC3E}">
        <p14:creationId xmlns:p14="http://schemas.microsoft.com/office/powerpoint/2010/main" val="1920251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A40B-6F4F-EAE4-6A38-2400D3DFE342}"/>
              </a:ext>
            </a:extLst>
          </p:cNvPr>
          <p:cNvSpPr>
            <a:spLocks noGrp="1"/>
          </p:cNvSpPr>
          <p:nvPr>
            <p:ph type="title"/>
          </p:nvPr>
        </p:nvSpPr>
        <p:spPr/>
        <p:txBody>
          <a:bodyPr/>
          <a:lstStyle/>
          <a:p>
            <a:endParaRPr lang="en-US"/>
          </a:p>
        </p:txBody>
      </p:sp>
      <p:pic>
        <p:nvPicPr>
          <p:cNvPr id="2050" name="Picture 2" descr="Vector Illustration of Liver Character with cute face and simple body line  drawing on isolated background Stock Vector Image &amp; Art - Alamy">
            <a:extLst>
              <a:ext uri="{FF2B5EF4-FFF2-40B4-BE49-F238E27FC236}">
                <a16:creationId xmlns:a16="http://schemas.microsoft.com/office/drawing/2014/main" id="{FF8ADE9A-17EA-27E3-3F6D-0FA358A3F6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58867" y="1935921"/>
            <a:ext cx="3656805" cy="3656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282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A751-6E02-C8B9-833B-34E0D8EFA18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8B91B94-65AE-F780-56F4-C07B3CDB6037}"/>
              </a:ext>
            </a:extLst>
          </p:cNvPr>
          <p:cNvPicPr>
            <a:picLocks noGrp="1" noChangeAspect="1"/>
          </p:cNvPicPr>
          <p:nvPr>
            <p:ph idx="1"/>
          </p:nvPr>
        </p:nvPicPr>
        <p:blipFill>
          <a:blip r:embed="rId2"/>
          <a:stretch>
            <a:fillRect/>
          </a:stretch>
        </p:blipFill>
        <p:spPr>
          <a:xfrm>
            <a:off x="913794" y="609600"/>
            <a:ext cx="10510411" cy="5450958"/>
          </a:xfrm>
        </p:spPr>
      </p:pic>
    </p:spTree>
    <p:extLst>
      <p:ext uri="{BB962C8B-B14F-4D97-AF65-F5344CB8AC3E}">
        <p14:creationId xmlns:p14="http://schemas.microsoft.com/office/powerpoint/2010/main" val="297884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4C977-E1DE-D08C-0B3F-543324FB0181}"/>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C9629E6C-3F91-61C5-92E4-5A493151425E}"/>
              </a:ext>
            </a:extLst>
          </p:cNvPr>
          <p:cNvSpPr>
            <a:spLocks noGrp="1"/>
          </p:cNvSpPr>
          <p:nvPr>
            <p:ph idx="1"/>
          </p:nvPr>
        </p:nvSpPr>
        <p:spPr/>
        <p:txBody>
          <a:bodyPr>
            <a:normAutofit/>
          </a:bodyPr>
          <a:lstStyle/>
          <a:p>
            <a:pPr algn="just"/>
            <a:r>
              <a:rPr lang="en-US" sz="2800" dirty="0"/>
              <a:t>This article summarizes current concepts of coagulation in cirrhosis,</a:t>
            </a:r>
            <a:r>
              <a:rPr lang="fa-IR" sz="2800" dirty="0"/>
              <a:t> </a:t>
            </a:r>
            <a:r>
              <a:rPr lang="en-US" sz="2800" dirty="0"/>
              <a:t>available tests used to predict bleeding, procedures and risk of bleeding, and the</a:t>
            </a:r>
            <a:r>
              <a:rPr lang="fa-IR" sz="2800" dirty="0"/>
              <a:t> </a:t>
            </a:r>
            <a:r>
              <a:rPr lang="en-US" sz="2800" dirty="0"/>
              <a:t>rationale and expert-based recommendations of prophylactic measures for patients</a:t>
            </a:r>
            <a:r>
              <a:rPr lang="fa-IR" sz="2800" dirty="0"/>
              <a:t> </a:t>
            </a:r>
            <a:r>
              <a:rPr lang="en-US" sz="2800" dirty="0"/>
              <a:t>with cirrhosis who undergo invasive procedures.</a:t>
            </a:r>
          </a:p>
        </p:txBody>
      </p:sp>
    </p:spTree>
    <p:extLst>
      <p:ext uri="{BB962C8B-B14F-4D97-AF65-F5344CB8AC3E}">
        <p14:creationId xmlns:p14="http://schemas.microsoft.com/office/powerpoint/2010/main" val="237976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76200"/>
            <a:ext cx="10353761" cy="1326321"/>
          </a:xfrm>
        </p:spPr>
        <p:txBody>
          <a:bodyPr/>
          <a:lstStyle/>
          <a:p>
            <a:r>
              <a:rPr lang="en-US" cap="none" dirty="0"/>
              <a:t>Introduction</a:t>
            </a:r>
          </a:p>
        </p:txBody>
      </p:sp>
      <p:sp>
        <p:nvSpPr>
          <p:cNvPr id="3" name="Content Placeholder 2"/>
          <p:cNvSpPr>
            <a:spLocks noGrp="1"/>
          </p:cNvSpPr>
          <p:nvPr>
            <p:ph idx="1"/>
          </p:nvPr>
        </p:nvSpPr>
        <p:spPr>
          <a:xfrm>
            <a:off x="657225" y="1229288"/>
            <a:ext cx="10610332" cy="5295337"/>
          </a:xfrm>
        </p:spPr>
        <p:txBody>
          <a:bodyPr>
            <a:normAutofit/>
          </a:bodyPr>
          <a:lstStyle/>
          <a:p>
            <a:pPr algn="just"/>
            <a:r>
              <a:rPr lang="en-US" dirty="0"/>
              <a:t>Patients with cirrhosis have several hemostatic disturbances</a:t>
            </a:r>
          </a:p>
          <a:p>
            <a:pPr algn="just"/>
            <a:endParaRPr lang="en-US" dirty="0"/>
          </a:p>
          <a:p>
            <a:pPr lvl="1" algn="just"/>
            <a:r>
              <a:rPr lang="en-US" dirty="0"/>
              <a:t>Coagulation factors</a:t>
            </a:r>
          </a:p>
          <a:p>
            <a:pPr lvl="1" algn="just"/>
            <a:r>
              <a:rPr lang="en-US" dirty="0"/>
              <a:t>Inhibitors of coagulation</a:t>
            </a:r>
          </a:p>
          <a:p>
            <a:pPr lvl="1" algn="just"/>
            <a:r>
              <a:rPr lang="en-US" dirty="0"/>
              <a:t>Fibrinolytic factors</a:t>
            </a:r>
          </a:p>
          <a:p>
            <a:pPr lvl="1" algn="just"/>
            <a:r>
              <a:rPr lang="en-US" dirty="0"/>
              <a:t>Low platelets</a:t>
            </a:r>
          </a:p>
          <a:p>
            <a:pPr lvl="1" algn="just"/>
            <a:endParaRPr lang="en-US" dirty="0"/>
          </a:p>
          <a:p>
            <a:pPr algn="just"/>
            <a:r>
              <a:rPr lang="en-US" dirty="0">
                <a:solidFill>
                  <a:srgbClr val="FFFF00"/>
                </a:solidFill>
              </a:rPr>
              <a:t>Hemostatic changes can lead to bleeding and clotting at the same time</a:t>
            </a:r>
            <a:endParaRPr lang="fa-IR" dirty="0">
              <a:solidFill>
                <a:srgbClr val="FFFF00"/>
              </a:solidFill>
            </a:endParaRPr>
          </a:p>
          <a:p>
            <a:pPr algn="just"/>
            <a:r>
              <a:rPr lang="en-US" dirty="0"/>
              <a:t>It is so challenging to determine their real hemostatic status with currently available clinical tests</a:t>
            </a:r>
            <a:endParaRPr lang="fa-IR" dirty="0"/>
          </a:p>
          <a:p>
            <a:pPr algn="just"/>
            <a:r>
              <a:rPr lang="en-US" dirty="0">
                <a:solidFill>
                  <a:srgbClr val="FFFF00"/>
                </a:solidFill>
              </a:rPr>
              <a:t>All available laboratory tests of hemostasis have major limitations in patients with</a:t>
            </a:r>
            <a:r>
              <a:rPr lang="fa-IR" dirty="0">
                <a:solidFill>
                  <a:srgbClr val="FFFF00"/>
                </a:solidFill>
              </a:rPr>
              <a:t> </a:t>
            </a:r>
            <a:r>
              <a:rPr lang="en-US" dirty="0">
                <a:solidFill>
                  <a:srgbClr val="FFFF00"/>
                </a:solidFill>
              </a:rPr>
              <a:t>cirrhosis and lack data, especially as </a:t>
            </a:r>
            <a:r>
              <a:rPr lang="en-US" dirty="0" err="1">
                <a:solidFill>
                  <a:srgbClr val="FFFF00"/>
                </a:solidFill>
              </a:rPr>
              <a:t>preprocedure</a:t>
            </a:r>
            <a:r>
              <a:rPr lang="en-US" dirty="0">
                <a:solidFill>
                  <a:srgbClr val="FFFF00"/>
                </a:solidFill>
              </a:rPr>
              <a:t> risk measures</a:t>
            </a:r>
          </a:p>
          <a:p>
            <a:pPr lvl="1"/>
            <a:endParaRPr lang="en-US" dirty="0"/>
          </a:p>
          <a:p>
            <a:endParaRPr lang="en-US" dirty="0"/>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3398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567" y="724233"/>
            <a:ext cx="11469835" cy="5102409"/>
          </a:xfrm>
        </p:spPr>
      </p:pic>
    </p:spTree>
    <p:extLst>
      <p:ext uri="{BB962C8B-B14F-4D97-AF65-F5344CB8AC3E}">
        <p14:creationId xmlns:p14="http://schemas.microsoft.com/office/powerpoint/2010/main" val="2090933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Coagulation Tests In Cirrhosis</a:t>
            </a:r>
          </a:p>
        </p:txBody>
      </p:sp>
      <p:sp>
        <p:nvSpPr>
          <p:cNvPr id="3" name="Content Placeholder 2"/>
          <p:cNvSpPr>
            <a:spLocks noGrp="1"/>
          </p:cNvSpPr>
          <p:nvPr>
            <p:ph idx="1"/>
          </p:nvPr>
        </p:nvSpPr>
        <p:spPr/>
        <p:txBody>
          <a:bodyPr/>
          <a:lstStyle/>
          <a:p>
            <a:r>
              <a:rPr lang="en-US" dirty="0"/>
              <a:t>Platelets</a:t>
            </a:r>
          </a:p>
          <a:p>
            <a:pPr lvl="1"/>
            <a:r>
              <a:rPr lang="en-US" dirty="0"/>
              <a:t>Levels below 50,000 occur in less than 2% of patients</a:t>
            </a:r>
          </a:p>
          <a:p>
            <a:pPr lvl="2"/>
            <a:r>
              <a:rPr lang="en-US" dirty="0"/>
              <a:t>Elevated </a:t>
            </a:r>
            <a:r>
              <a:rPr lang="en-US" dirty="0" err="1"/>
              <a:t>vWF</a:t>
            </a:r>
            <a:endParaRPr lang="en-US" dirty="0"/>
          </a:p>
          <a:p>
            <a:pPr lvl="2"/>
            <a:r>
              <a:rPr lang="en-US" dirty="0"/>
              <a:t>Elevated </a:t>
            </a:r>
            <a:r>
              <a:rPr lang="en-US" dirty="0" err="1"/>
              <a:t>plt</a:t>
            </a:r>
            <a:r>
              <a:rPr lang="en-US" dirty="0"/>
              <a:t> activity</a:t>
            </a:r>
          </a:p>
          <a:p>
            <a:pPr lvl="2"/>
            <a:endParaRPr lang="en-US" dirty="0"/>
          </a:p>
          <a:p>
            <a:r>
              <a:rPr lang="en-US" dirty="0"/>
              <a:t>Prothrombin time and the INR</a:t>
            </a:r>
          </a:p>
          <a:p>
            <a:pPr lvl="1"/>
            <a:r>
              <a:rPr lang="en-US" dirty="0"/>
              <a:t>Measures </a:t>
            </a:r>
            <a:r>
              <a:rPr lang="en-US" dirty="0" err="1"/>
              <a:t>procoagulant</a:t>
            </a:r>
            <a:r>
              <a:rPr lang="en-US" dirty="0"/>
              <a:t> factors I, II, V, VII, and X </a:t>
            </a:r>
          </a:p>
          <a:p>
            <a:pPr lvl="1"/>
            <a:r>
              <a:rPr lang="en-US" dirty="0"/>
              <a:t> Does not evaluate the status of anticoagulant factors such as protein C, S, or </a:t>
            </a:r>
            <a:r>
              <a:rPr lang="en-US" dirty="0" err="1"/>
              <a:t>antithrombin</a:t>
            </a:r>
            <a:endParaRPr lang="en-US" dirty="0"/>
          </a:p>
          <a:p>
            <a:pPr lvl="1"/>
            <a:endParaRPr lang="en-US" dirty="0"/>
          </a:p>
        </p:txBody>
      </p:sp>
    </p:spTree>
    <p:extLst>
      <p:ext uri="{BB962C8B-B14F-4D97-AF65-F5344CB8AC3E}">
        <p14:creationId xmlns:p14="http://schemas.microsoft.com/office/powerpoint/2010/main" val="264199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9176" y="609600"/>
            <a:ext cx="9214526" cy="5892043"/>
          </a:xfrm>
        </p:spPr>
      </p:pic>
    </p:spTree>
    <p:extLst>
      <p:ext uri="{BB962C8B-B14F-4D97-AF65-F5344CB8AC3E}">
        <p14:creationId xmlns:p14="http://schemas.microsoft.com/office/powerpoint/2010/main" val="196050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967E-8CC3-3AD8-2472-7540C9A5F1EA}"/>
              </a:ext>
            </a:extLst>
          </p:cNvPr>
          <p:cNvSpPr>
            <a:spLocks noGrp="1"/>
          </p:cNvSpPr>
          <p:nvPr>
            <p:ph type="title"/>
          </p:nvPr>
        </p:nvSpPr>
        <p:spPr/>
        <p:txBody>
          <a:bodyPr>
            <a:normAutofit/>
          </a:bodyPr>
          <a:lstStyle/>
          <a:p>
            <a:pPr algn="just"/>
            <a:r>
              <a:rPr lang="en-US" sz="1800" cap="none" dirty="0"/>
              <a:t>There Are Several Concomitant Situations That Significantly Impact</a:t>
            </a:r>
            <a:r>
              <a:rPr lang="fa-IR" sz="1800" cap="none" dirty="0"/>
              <a:t> </a:t>
            </a:r>
            <a:r>
              <a:rPr lang="en-US" sz="1800" cap="none" dirty="0"/>
              <a:t>On Hemostasis.</a:t>
            </a:r>
            <a:r>
              <a:rPr lang="fa-IR" sz="1800" cap="none" dirty="0"/>
              <a:t> </a:t>
            </a:r>
            <a:r>
              <a:rPr lang="en-US" sz="1800" cap="none" dirty="0"/>
              <a:t>They Are Not Assessed By The Laboratory Tests But</a:t>
            </a:r>
            <a:r>
              <a:rPr lang="fa-IR" sz="1800" cap="none" dirty="0"/>
              <a:t> </a:t>
            </a:r>
            <a:r>
              <a:rPr lang="en-US" sz="1800" cap="none" dirty="0"/>
              <a:t>Need To Be Acknowledged, Because</a:t>
            </a:r>
            <a:r>
              <a:rPr lang="fa-IR" sz="1800" cap="none" dirty="0"/>
              <a:t> </a:t>
            </a:r>
            <a:r>
              <a:rPr lang="en-US" sz="1800" cap="none" dirty="0"/>
              <a:t>They Can Tip The Balance.</a:t>
            </a:r>
            <a:endParaRPr lang="en-US" sz="1800" dirty="0"/>
          </a:p>
        </p:txBody>
      </p:sp>
      <p:sp>
        <p:nvSpPr>
          <p:cNvPr id="3" name="Content Placeholder 2">
            <a:extLst>
              <a:ext uri="{FF2B5EF4-FFF2-40B4-BE49-F238E27FC236}">
                <a16:creationId xmlns:a16="http://schemas.microsoft.com/office/drawing/2014/main" id="{D22E52FB-9A3A-7264-D8E8-056815B29FEA}"/>
              </a:ext>
            </a:extLst>
          </p:cNvPr>
          <p:cNvSpPr>
            <a:spLocks noGrp="1"/>
          </p:cNvSpPr>
          <p:nvPr>
            <p:ph idx="1"/>
          </p:nvPr>
        </p:nvSpPr>
        <p:spPr/>
        <p:txBody>
          <a:bodyPr>
            <a:normAutofit fontScale="85000" lnSpcReduction="20000"/>
          </a:bodyPr>
          <a:lstStyle/>
          <a:p>
            <a:pPr marL="0" indent="0" algn="just">
              <a:buNone/>
            </a:pPr>
            <a:r>
              <a:rPr lang="en-US" dirty="0"/>
              <a:t>1. Volume status, portal-collateral pressure, and flow are important considerations. Volume administration/restriction interferes with coagulation factors and platelet concentration. Most bleeding in cirrhosis is related to portal hypertension, which should be lowered as the first hemostatic measure.</a:t>
            </a:r>
          </a:p>
          <a:p>
            <a:pPr marL="0" indent="0" algn="just">
              <a:buNone/>
            </a:pPr>
            <a:r>
              <a:rPr lang="en-US" dirty="0"/>
              <a:t>2. For rheological reasons, once the hematocrit level drops below 25%, the erythrocyte concentration is insufficient to adequately push platelets toward vessel walls, reducing the platelet - endothelium interaction.</a:t>
            </a:r>
          </a:p>
          <a:p>
            <a:pPr marL="0" indent="0" algn="just">
              <a:buNone/>
            </a:pPr>
            <a:r>
              <a:rPr lang="en-US" dirty="0"/>
              <a:t>3. Infections can lead to an additional increase in </a:t>
            </a:r>
            <a:r>
              <a:rPr lang="en-US" dirty="0" err="1"/>
              <a:t>vWF</a:t>
            </a:r>
            <a:r>
              <a:rPr lang="en-US" dirty="0"/>
              <a:t> levels (abnormally high in patients with cirrhosis), which elevates the risk for clotting. </a:t>
            </a:r>
            <a:r>
              <a:rPr lang="en-US" dirty="0" err="1"/>
              <a:t>vWF</a:t>
            </a:r>
            <a:r>
              <a:rPr lang="en-US" dirty="0"/>
              <a:t> levels may proportionally increase with the lipopolysaccharide blood concentration.</a:t>
            </a:r>
          </a:p>
          <a:p>
            <a:pPr marL="0" indent="0" algn="just">
              <a:buNone/>
            </a:pPr>
            <a:r>
              <a:rPr lang="en-US" dirty="0"/>
              <a:t>4. Renal failure reduces the adhesive and aggregative properties of </a:t>
            </a:r>
            <a:r>
              <a:rPr lang="en-US" dirty="0" err="1"/>
              <a:t>platelets.Acute</a:t>
            </a:r>
            <a:r>
              <a:rPr lang="en-US" dirty="0"/>
              <a:t> kidney injury has been associated with an increased risk of bleeding after low-risk procedures such as paracentesis in patients with decompensated cirrhosis.</a:t>
            </a:r>
          </a:p>
        </p:txBody>
      </p:sp>
    </p:spTree>
    <p:extLst>
      <p:ext uri="{BB962C8B-B14F-4D97-AF65-F5344CB8AC3E}">
        <p14:creationId xmlns:p14="http://schemas.microsoft.com/office/powerpoint/2010/main" val="1383976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266</TotalTime>
  <Words>2538</Words>
  <Application>Microsoft Office PowerPoint</Application>
  <PresentationFormat>Widescreen</PresentationFormat>
  <Paragraphs>108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AdvPSA183</vt:lpstr>
      <vt:lpstr>Arial</vt:lpstr>
      <vt:lpstr>Bookman Old Style</vt:lpstr>
      <vt:lpstr>Calibri</vt:lpstr>
      <vt:lpstr>Rockwell</vt:lpstr>
      <vt:lpstr>Damask</vt:lpstr>
      <vt:lpstr>PowerPoint Presentation</vt:lpstr>
      <vt:lpstr>PowerPoint Presentation</vt:lpstr>
      <vt:lpstr>PowerPoint Presentation</vt:lpstr>
      <vt:lpstr>Objective</vt:lpstr>
      <vt:lpstr>Introduction</vt:lpstr>
      <vt:lpstr>PowerPoint Presentation</vt:lpstr>
      <vt:lpstr>Coagulation Tests In Cirrhosis</vt:lpstr>
      <vt:lpstr>PowerPoint Presentation</vt:lpstr>
      <vt:lpstr>There Are Several Concomitant Situations That Significantly Impact On Hemostasis. They Are Not Assessed By The Laboratory Tests But Need To Be Acknowledged, Because They Can Tip The Balance.</vt:lpstr>
      <vt:lpstr>There Are Several Concomitant Situations That Significantly Impact On Hemostasis. They Are Not Assessed By The Laboratory Tests But Need To Be Acknowledged, Because They Can Tip The Balance.</vt:lpstr>
      <vt:lpstr>Thresholds and Bleeding Risk</vt:lpstr>
      <vt:lpstr>Clinical Scenarios</vt:lpstr>
      <vt:lpstr>Prophylactic Transfusion Prophylaxis Of Bleeding Before Invasive Procedures</vt:lpstr>
      <vt:lpstr>Thrombocytopenia</vt:lpstr>
      <vt:lpstr>Factor Deficiencies</vt:lpstr>
      <vt:lpstr>Low Fibrinogen</vt:lpstr>
      <vt:lpstr>Prophylaxis And Active Bleeding</vt:lpstr>
      <vt:lpstr>Current Recommendations Based On Available Evidence</vt:lpstr>
      <vt:lpstr>Current Recommendations Based On Available Evidence</vt:lpstr>
      <vt:lpstr>PowerPoint Presentation</vt:lpstr>
      <vt:lpstr>PowerPoint Presentation</vt:lpstr>
      <vt:lpstr>References</vt:lpstr>
      <vt:lpstr>References</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  1400.8.8</dc:title>
  <dc:creator>Lenovo</dc:creator>
  <cp:lastModifiedBy>n k</cp:lastModifiedBy>
  <cp:revision>59</cp:revision>
  <dcterms:created xsi:type="dcterms:W3CDTF">2021-10-28T15:38:46Z</dcterms:created>
  <dcterms:modified xsi:type="dcterms:W3CDTF">2022-11-23T14:53:00Z</dcterms:modified>
</cp:coreProperties>
</file>